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72" r:id="rId5"/>
    <p:sldId id="273" r:id="rId6"/>
    <p:sldId id="269" r:id="rId7"/>
    <p:sldId id="259" r:id="rId8"/>
    <p:sldId id="270" r:id="rId9"/>
    <p:sldId id="271" r:id="rId10"/>
    <p:sldId id="261" r:id="rId11"/>
    <p:sldId id="262" r:id="rId12"/>
    <p:sldId id="263" r:id="rId13"/>
    <p:sldId id="274" r:id="rId14"/>
    <p:sldId id="264" r:id="rId15"/>
    <p:sldId id="265" r:id="rId16"/>
    <p:sldId id="266"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024" autoAdjust="0"/>
  </p:normalViewPr>
  <p:slideViewPr>
    <p:cSldViewPr>
      <p:cViewPr varScale="1">
        <p:scale>
          <a:sx n="79" d="100"/>
          <a:sy n="79" d="100"/>
        </p:scale>
        <p:origin x="108" y="1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53E642-C580-43AB-A305-3585E43321AF}" type="datetimeFigureOut">
              <a:rPr lang="tr-TR" smtClean="0"/>
              <a:t>30.09.2018</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38347C-64F2-44B2-90D9-A68045A1857F}" type="slidenum">
              <a:rPr lang="tr-TR" smtClean="0"/>
              <a:t>‹#›</a:t>
            </a:fld>
            <a:endParaRPr lang="tr-TR"/>
          </a:p>
        </p:txBody>
      </p:sp>
    </p:spTree>
    <p:extLst>
      <p:ext uri="{BB962C8B-B14F-4D97-AF65-F5344CB8AC3E}">
        <p14:creationId xmlns:p14="http://schemas.microsoft.com/office/powerpoint/2010/main" val="744715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u="sng" kern="1200" dirty="0" smtClean="0">
                <a:solidFill>
                  <a:schemeClr val="tx1"/>
                </a:solidFill>
                <a:effectLst/>
                <a:latin typeface="+mn-lt"/>
                <a:ea typeface="+mn-ea"/>
                <a:cs typeface="+mn-cs"/>
                <a:hlinkClick r:id="rId3"/>
              </a:rPr>
              <a:t>www.egitimhane.com</a:t>
            </a:r>
            <a:endParaRPr lang="tr-TR" dirty="0"/>
          </a:p>
        </p:txBody>
      </p:sp>
      <p:sp>
        <p:nvSpPr>
          <p:cNvPr id="4" name="Slayt Numarası Yer Tutucusu 3"/>
          <p:cNvSpPr>
            <a:spLocks noGrp="1"/>
          </p:cNvSpPr>
          <p:nvPr>
            <p:ph type="sldNum" sz="quarter" idx="10"/>
          </p:nvPr>
        </p:nvSpPr>
        <p:spPr/>
        <p:txBody>
          <a:bodyPr/>
          <a:lstStyle/>
          <a:p>
            <a:fld id="{E238347C-64F2-44B2-90D9-A68045A1857F}" type="slidenum">
              <a:rPr lang="tr-TR" smtClean="0"/>
              <a:t>2</a:t>
            </a:fld>
            <a:endParaRPr lang="tr-TR"/>
          </a:p>
        </p:txBody>
      </p:sp>
    </p:spTree>
    <p:extLst>
      <p:ext uri="{BB962C8B-B14F-4D97-AF65-F5344CB8AC3E}">
        <p14:creationId xmlns:p14="http://schemas.microsoft.com/office/powerpoint/2010/main" val="1543929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u="sng" kern="1200" dirty="0" smtClean="0">
                <a:solidFill>
                  <a:schemeClr val="tx1"/>
                </a:solidFill>
                <a:effectLst/>
                <a:latin typeface="+mn-lt"/>
                <a:ea typeface="+mn-ea"/>
                <a:cs typeface="+mn-cs"/>
                <a:hlinkClick r:id="rId3"/>
              </a:rPr>
              <a:t>www.egitimhane.com</a:t>
            </a:r>
            <a:endParaRPr lang="tr-TR" dirty="0"/>
          </a:p>
        </p:txBody>
      </p:sp>
      <p:sp>
        <p:nvSpPr>
          <p:cNvPr id="4" name="Slayt Numarası Yer Tutucusu 3"/>
          <p:cNvSpPr>
            <a:spLocks noGrp="1"/>
          </p:cNvSpPr>
          <p:nvPr>
            <p:ph type="sldNum" sz="quarter" idx="10"/>
          </p:nvPr>
        </p:nvSpPr>
        <p:spPr/>
        <p:txBody>
          <a:bodyPr/>
          <a:lstStyle/>
          <a:p>
            <a:fld id="{E238347C-64F2-44B2-90D9-A68045A1857F}" type="slidenum">
              <a:rPr lang="tr-TR" smtClean="0"/>
              <a:t>13</a:t>
            </a:fld>
            <a:endParaRPr lang="tr-TR"/>
          </a:p>
        </p:txBody>
      </p:sp>
    </p:spTree>
    <p:extLst>
      <p:ext uri="{BB962C8B-B14F-4D97-AF65-F5344CB8AC3E}">
        <p14:creationId xmlns:p14="http://schemas.microsoft.com/office/powerpoint/2010/main" val="1827229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7865C79-BDE5-4FC4-B6C9-5EE88390D2D0}" type="datetimeFigureOut">
              <a:rPr lang="tr-TR" smtClean="0"/>
              <a:pPr/>
              <a:t>30.09.2018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06901C9-C70E-49FA-99FC-1B62C4FF3AC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7865C79-BDE5-4FC4-B6C9-5EE88390D2D0}" type="datetimeFigureOut">
              <a:rPr lang="tr-TR" smtClean="0"/>
              <a:pPr/>
              <a:t>30.09.2018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06901C9-C70E-49FA-99FC-1B62C4FF3AC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7865C79-BDE5-4FC4-B6C9-5EE88390D2D0}" type="datetimeFigureOut">
              <a:rPr lang="tr-TR" smtClean="0"/>
              <a:pPr/>
              <a:t>30.09.2018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06901C9-C70E-49FA-99FC-1B62C4FF3AC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7865C79-BDE5-4FC4-B6C9-5EE88390D2D0}" type="datetimeFigureOut">
              <a:rPr lang="tr-TR" smtClean="0"/>
              <a:pPr/>
              <a:t>30.09.2018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06901C9-C70E-49FA-99FC-1B62C4FF3AC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7865C79-BDE5-4FC4-B6C9-5EE88390D2D0}" type="datetimeFigureOut">
              <a:rPr lang="tr-TR" smtClean="0"/>
              <a:pPr/>
              <a:t>30.09.2018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06901C9-C70E-49FA-99FC-1B62C4FF3AC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7865C79-BDE5-4FC4-B6C9-5EE88390D2D0}" type="datetimeFigureOut">
              <a:rPr lang="tr-TR" smtClean="0"/>
              <a:pPr/>
              <a:t>30.09.2018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06901C9-C70E-49FA-99FC-1B62C4FF3AC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7865C79-BDE5-4FC4-B6C9-5EE88390D2D0}" type="datetimeFigureOut">
              <a:rPr lang="tr-TR" smtClean="0"/>
              <a:pPr/>
              <a:t>30.09.2018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06901C9-C70E-49FA-99FC-1B62C4FF3AC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7865C79-BDE5-4FC4-B6C9-5EE88390D2D0}" type="datetimeFigureOut">
              <a:rPr lang="tr-TR" smtClean="0"/>
              <a:pPr/>
              <a:t>30.09.2018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06901C9-C70E-49FA-99FC-1B62C4FF3AC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7865C79-BDE5-4FC4-B6C9-5EE88390D2D0}" type="datetimeFigureOut">
              <a:rPr lang="tr-TR" smtClean="0"/>
              <a:pPr/>
              <a:t>30.09.2018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06901C9-C70E-49FA-99FC-1B62C4FF3AC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7865C79-BDE5-4FC4-B6C9-5EE88390D2D0}" type="datetimeFigureOut">
              <a:rPr lang="tr-TR" smtClean="0"/>
              <a:pPr/>
              <a:t>30.09.2018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06901C9-C70E-49FA-99FC-1B62C4FF3AC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7865C79-BDE5-4FC4-B6C9-5EE88390D2D0}" type="datetimeFigureOut">
              <a:rPr lang="tr-TR" smtClean="0"/>
              <a:pPr/>
              <a:t>30.09.2018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06901C9-C70E-49FA-99FC-1B62C4FF3AC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65C79-BDE5-4FC4-B6C9-5EE88390D2D0}" type="datetimeFigureOut">
              <a:rPr lang="tr-TR" smtClean="0"/>
              <a:pPr/>
              <a:t>30.09.2018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6901C9-C70E-49FA-99FC-1B62C4FF3AC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pic>
        <p:nvPicPr>
          <p:cNvPr id="4" name="3 Resim" descr="Ekran Alıntısı.JPG"/>
          <p:cNvPicPr>
            <a:picLocks noChangeAspect="1"/>
          </p:cNvPicPr>
          <p:nvPr/>
        </p:nvPicPr>
        <p:blipFill>
          <a:blip r:embed="rId2" cstate="print"/>
          <a:stretch>
            <a:fillRect/>
          </a:stretch>
        </p:blipFill>
        <p:spPr>
          <a:xfrm>
            <a:off x="0" y="-4164"/>
            <a:ext cx="9144000" cy="6862164"/>
          </a:xfrm>
          <a:prstGeom prst="rect">
            <a:avLst/>
          </a:prstGeom>
        </p:spPr>
      </p:pic>
      <p:sp>
        <p:nvSpPr>
          <p:cNvPr id="5" name="Dikdörtgen 4"/>
          <p:cNvSpPr/>
          <p:nvPr/>
        </p:nvSpPr>
        <p:spPr>
          <a:xfrm>
            <a:off x="3342336" y="3244334"/>
            <a:ext cx="2459328" cy="369332"/>
          </a:xfrm>
          <a:prstGeom prst="rect">
            <a:avLst/>
          </a:prstGeom>
        </p:spPr>
        <p:txBody>
          <a:bodyPr wrap="none">
            <a:spAutoFit/>
          </a:bodyPr>
          <a:lstStyle/>
          <a:p>
            <a:r>
              <a:rPr lang="tr-TR" b="1" u="sng" dirty="0">
                <a:solidFill>
                  <a:srgbClr val="0563C1"/>
                </a:solidFill>
                <a:latin typeface="Comic Sans MS" panose="030F0702030302020204" pitchFamily="66" charset="0"/>
                <a:ea typeface="Calibri" panose="020F0502020204030204" pitchFamily="34" charset="0"/>
                <a:cs typeface="Times New Roman" panose="02020603050405020304" pitchFamily="18" charset="0"/>
                <a:hlinkClick r:id="rId3"/>
              </a:rPr>
              <a:t>www.egitimhane.com</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KAZANIM DAĞILIM</a:t>
            </a:r>
            <a:endParaRPr lang="tr-TR" dirty="0"/>
          </a:p>
        </p:txBody>
      </p:sp>
      <p:pic>
        <p:nvPicPr>
          <p:cNvPr id="4" name="3 İçerik Yer Tutucusu" descr="1.JPG"/>
          <p:cNvPicPr>
            <a:picLocks noGrp="1" noChangeAspect="1"/>
          </p:cNvPicPr>
          <p:nvPr>
            <p:ph idx="1"/>
          </p:nvPr>
        </p:nvPicPr>
        <p:blipFill>
          <a:blip r:embed="rId2" cstate="print"/>
          <a:stretch>
            <a:fillRect/>
          </a:stretch>
        </p:blipFill>
        <p:spPr>
          <a:xfrm>
            <a:off x="114481" y="1340768"/>
            <a:ext cx="9029519" cy="5517232"/>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TÜRKÇE KAZANIMLARI</a:t>
            </a:r>
            <a:endParaRPr lang="tr-TR" dirty="0"/>
          </a:p>
        </p:txBody>
      </p:sp>
      <p:pic>
        <p:nvPicPr>
          <p:cNvPr id="4" name="3 İçerik Yer Tutucusu" descr="2.JPG"/>
          <p:cNvPicPr>
            <a:picLocks noGrp="1" noChangeAspect="1"/>
          </p:cNvPicPr>
          <p:nvPr>
            <p:ph idx="1"/>
          </p:nvPr>
        </p:nvPicPr>
        <p:blipFill>
          <a:blip r:embed="rId2" cstate="print"/>
          <a:stretch>
            <a:fillRect/>
          </a:stretch>
        </p:blipFill>
        <p:spPr>
          <a:xfrm>
            <a:off x="0" y="1124744"/>
            <a:ext cx="9144000" cy="573325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MATEMATİK KAZANIMLARI</a:t>
            </a:r>
            <a:endParaRPr lang="tr-TR" dirty="0"/>
          </a:p>
        </p:txBody>
      </p:sp>
      <p:pic>
        <p:nvPicPr>
          <p:cNvPr id="4" name="3 İçerik Yer Tutucusu" descr="3.JPG"/>
          <p:cNvPicPr>
            <a:picLocks noGrp="1" noChangeAspect="1"/>
          </p:cNvPicPr>
          <p:nvPr>
            <p:ph idx="1"/>
          </p:nvPr>
        </p:nvPicPr>
        <p:blipFill>
          <a:blip r:embed="rId2" cstate="print"/>
          <a:stretch>
            <a:fillRect/>
          </a:stretch>
        </p:blipFill>
        <p:spPr>
          <a:xfrm>
            <a:off x="0" y="1196752"/>
            <a:ext cx="9324528" cy="5661248"/>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507288" cy="1143000"/>
          </a:xfrm>
        </p:spPr>
        <p:txBody>
          <a:bodyPr>
            <a:normAutofit fontScale="90000"/>
          </a:bodyPr>
          <a:lstStyle/>
          <a:p>
            <a:r>
              <a:rPr lang="tr-TR" sz="3600" dirty="0" err="1" smtClean="0"/>
              <a:t>İYEP’te</a:t>
            </a:r>
            <a:r>
              <a:rPr lang="tr-TR" sz="3600" dirty="0" smtClean="0"/>
              <a:t> TUTULACAK DEFTER,FORMLAR,DOSYALAR</a:t>
            </a:r>
            <a:endParaRPr lang="tr-TR" sz="3600" dirty="0"/>
          </a:p>
        </p:txBody>
      </p:sp>
      <p:sp>
        <p:nvSpPr>
          <p:cNvPr id="3" name="2 İçerik Yer Tutucusu"/>
          <p:cNvSpPr>
            <a:spLocks noGrp="1"/>
          </p:cNvSpPr>
          <p:nvPr>
            <p:ph idx="1"/>
          </p:nvPr>
        </p:nvSpPr>
        <p:spPr/>
        <p:txBody>
          <a:bodyPr/>
          <a:lstStyle/>
          <a:p>
            <a:r>
              <a:rPr lang="tr-TR" dirty="0" smtClean="0"/>
              <a:t>• Öğrenci Belirleme Aracı </a:t>
            </a:r>
          </a:p>
          <a:p>
            <a:r>
              <a:rPr lang="tr-TR" dirty="0" smtClean="0"/>
              <a:t>• Sınıf ders defteri ve yoklama defteri </a:t>
            </a:r>
          </a:p>
          <a:p>
            <a:r>
              <a:rPr lang="tr-TR" dirty="0" smtClean="0"/>
              <a:t>• İYEP Çalışma çizelgesi </a:t>
            </a:r>
          </a:p>
          <a:p>
            <a:r>
              <a:rPr lang="tr-TR" dirty="0" smtClean="0"/>
              <a:t>• Ders planları dosyası </a:t>
            </a:r>
          </a:p>
          <a:p>
            <a:r>
              <a:rPr lang="tr-TR" dirty="0" smtClean="0"/>
              <a:t>• Gelen ve giden yazılar dosyası </a:t>
            </a:r>
          </a:p>
          <a:p>
            <a:r>
              <a:rPr lang="tr-TR" dirty="0" smtClean="0"/>
              <a:t>• İYEP ile ilgili elde edilen ve diğer maddeler dışında kalan dosyalar da bu kapsamda tasnif edilir</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2"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9"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3">
                                            <p:txEl>
                                              <p:pRg st="1" end="1"/>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6"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3">
                                            <p:txEl>
                                              <p:pRg st="2" end="2"/>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33"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5" dur="80"/>
                                        <p:tgtEl>
                                          <p:spTgt spid="3">
                                            <p:txEl>
                                              <p:pRg st="3" end="3"/>
                                            </p:txEl>
                                          </p:spTgt>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nodeType="clickEffect">
                                  <p:stCondLst>
                                    <p:cond delay="0"/>
                                  </p:stCondLst>
                                  <p:iterate type="lt">
                                    <p:tmPct val="50000"/>
                                  </p:iterate>
                                  <p:childTnLst>
                                    <p:set>
                                      <p:cBhvr>
                                        <p:cTn id="39"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40"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42" dur="80"/>
                                        <p:tgtEl>
                                          <p:spTgt spid="3">
                                            <p:txEl>
                                              <p:pRg st="4" end="4"/>
                                            </p:txEl>
                                          </p:spTgt>
                                        </p:tgtEl>
                                        <p:attrNameLst>
                                          <p:attrName>fill.type</p:attrName>
                                        </p:attrNameLst>
                                      </p:cBhvr>
                                      <p:to>
                                        <p:strVal val="solid"/>
                                      </p:to>
                                    </p:set>
                                  </p:childTnLst>
                                </p:cTn>
                              </p:par>
                            </p:childTnLst>
                          </p:cTn>
                        </p:par>
                      </p:childTnLst>
                    </p:cTn>
                  </p:par>
                  <p:par>
                    <p:cTn id="43" fill="hold">
                      <p:stCondLst>
                        <p:cond delay="indefinite"/>
                      </p:stCondLst>
                      <p:childTnLst>
                        <p:par>
                          <p:cTn id="44" fill="hold">
                            <p:stCondLst>
                              <p:cond delay="0"/>
                            </p:stCondLst>
                            <p:childTnLst>
                              <p:par>
                                <p:cTn id="45" presetID="27" presetClass="entr" presetSubtype="0" fill="hold" nodeType="clickEffect">
                                  <p:stCondLst>
                                    <p:cond delay="0"/>
                                  </p:stCondLst>
                                  <p:iterate type="lt">
                                    <p:tmPct val="50000"/>
                                  </p:iterate>
                                  <p:childTnLst>
                                    <p:set>
                                      <p:cBhvr>
                                        <p:cTn id="46"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47"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49" dur="80"/>
                                        <p:tgtEl>
                                          <p:spTgt spid="3">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DİĞER AYRINTILAR</a:t>
            </a:r>
            <a:endParaRPr lang="tr-TR" dirty="0"/>
          </a:p>
        </p:txBody>
      </p:sp>
      <p:sp>
        <p:nvSpPr>
          <p:cNvPr id="3" name="2 İçerik Yer Tutucusu"/>
          <p:cNvSpPr>
            <a:spLocks noGrp="1"/>
          </p:cNvSpPr>
          <p:nvPr>
            <p:ph idx="1"/>
          </p:nvPr>
        </p:nvSpPr>
        <p:spPr/>
        <p:txBody>
          <a:bodyPr>
            <a:noAutofit/>
          </a:bodyPr>
          <a:lstStyle/>
          <a:p>
            <a:r>
              <a:rPr lang="tr-TR" sz="3600" dirty="0"/>
              <a:t>Öğrenciler, derslere göre eksikleri olduğu tespit edilen bölümlerden başlangıç yaparlar. (Örneğin, sadece matematik dersi 3. bölümden eksiği olan bir öğrenci 1 ve 2. bölüme alınmayacaktır. Programa alınan öğrenci, ilgili bölümün ilk kazanımından başlayacaktır.)</a:t>
            </a:r>
            <a:br>
              <a:rPr lang="tr-TR" sz="3600" dirty="0"/>
            </a:br>
            <a:r>
              <a:rPr lang="tr-TR" sz="3600" dirty="0" smtClean="0"/>
              <a:t>  </a:t>
            </a:r>
            <a:br>
              <a:rPr lang="tr-TR" sz="3600" dirty="0" smtClean="0"/>
            </a:br>
            <a:endParaRPr lang="tr-TR"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2"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51520" y="404664"/>
            <a:ext cx="8640960" cy="5976664"/>
          </a:xfrm>
        </p:spPr>
        <p:txBody>
          <a:bodyPr>
            <a:normAutofit fontScale="92500" lnSpcReduction="20000"/>
          </a:bodyPr>
          <a:lstStyle/>
          <a:p>
            <a:pPr algn="l"/>
            <a:r>
              <a:rPr lang="tr-TR" b="1" dirty="0" smtClean="0">
                <a:solidFill>
                  <a:schemeClr val="tx1"/>
                </a:solidFill>
              </a:rPr>
              <a:t>*İlkokullarda Türkçe ve Matematik dersleri olmak üzere 3 modül şeklinde kurs açılabilecek. </a:t>
            </a:r>
            <a:br>
              <a:rPr lang="tr-TR" b="1" dirty="0" smtClean="0">
                <a:solidFill>
                  <a:schemeClr val="tx1"/>
                </a:solidFill>
              </a:rPr>
            </a:br>
            <a:r>
              <a:rPr lang="tr-TR" b="1" dirty="0" smtClean="0">
                <a:solidFill>
                  <a:schemeClr val="tx1"/>
                </a:solidFill>
              </a:rPr>
              <a:t>*En az 2 saat en fazla 10 saat kurs açılabilecek.  </a:t>
            </a:r>
            <a:br>
              <a:rPr lang="tr-TR" b="1" dirty="0" smtClean="0">
                <a:solidFill>
                  <a:schemeClr val="tx1"/>
                </a:solidFill>
              </a:rPr>
            </a:br>
            <a:r>
              <a:rPr lang="tr-TR" b="1" dirty="0" smtClean="0">
                <a:solidFill>
                  <a:schemeClr val="tx1"/>
                </a:solidFill>
              </a:rPr>
              <a:t>*Kurs için sınıftan ziyade seviye grupları belirlenecek. 3 seviye grubu oluşturulacak.  </a:t>
            </a:r>
            <a:br>
              <a:rPr lang="tr-TR" b="1" dirty="0" smtClean="0">
                <a:solidFill>
                  <a:schemeClr val="tx1"/>
                </a:solidFill>
              </a:rPr>
            </a:br>
            <a:r>
              <a:rPr lang="tr-TR" b="1" dirty="0" smtClean="0">
                <a:solidFill>
                  <a:schemeClr val="tx1"/>
                </a:solidFill>
              </a:rPr>
              <a:t>*Zaman, mekân, insan kaynağının vb. uygun olması durumunda bir grup, 1-6 (en fazla 6) öğrenciden oluşmalıdır. (Sözü edilen imkânların uygun olmaması durumunda bir gruptaki öğrenci sayısı 10 öğrenciye kadar artırılabilir </a:t>
            </a:r>
            <a:br>
              <a:rPr lang="tr-TR" b="1" dirty="0" smtClean="0">
                <a:solidFill>
                  <a:schemeClr val="tx1"/>
                </a:solidFill>
              </a:rPr>
            </a:br>
            <a:r>
              <a:rPr lang="tr-TR" b="1" dirty="0" smtClean="0">
                <a:solidFill>
                  <a:schemeClr val="tx1"/>
                </a:solidFill>
              </a:rPr>
              <a:t>*Okullarda Müdür başkanlığında Kurs Komisyonu oluşturulacak kursa girecek öğretmen secimi, öğrenci secimi,kurs onayı ve kurs denetim görevlerinden sorumlu olacak.Kurs onayları İlçe Müdürlükleri tarafından yapılacak.  </a:t>
            </a:r>
            <a:br>
              <a:rPr lang="tr-TR" b="1" dirty="0" smtClean="0">
                <a:solidFill>
                  <a:schemeClr val="tx1"/>
                </a:solidFill>
              </a:rPr>
            </a:br>
            <a:endParaRPr lang="tr-TR"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467544" y="620688"/>
            <a:ext cx="7304856" cy="5018112"/>
          </a:xfrm>
        </p:spPr>
        <p:txBody>
          <a:bodyPr>
            <a:normAutofit fontScale="77500" lnSpcReduction="20000"/>
          </a:bodyPr>
          <a:lstStyle/>
          <a:p>
            <a:pPr algn="l">
              <a:buFont typeface="Arial" charset="0"/>
              <a:buChar char="•"/>
            </a:pPr>
            <a:r>
              <a:rPr lang="tr-TR" b="1" dirty="0" smtClean="0">
                <a:solidFill>
                  <a:schemeClr val="tx1"/>
                </a:solidFill>
              </a:rPr>
              <a:t>Bu konuda Maliye Bakanlığı ile görüşmeler sürüyor.Muhtemelen benzer kurslar ile aynı şekilde ücretlendirme yapılacak. </a:t>
            </a:r>
            <a:br>
              <a:rPr lang="tr-TR" b="1" dirty="0" smtClean="0">
                <a:solidFill>
                  <a:schemeClr val="tx1"/>
                </a:solidFill>
              </a:rPr>
            </a:br>
            <a:endParaRPr lang="tr-TR" b="1" dirty="0" smtClean="0">
              <a:solidFill>
                <a:schemeClr val="tx1"/>
              </a:solidFill>
            </a:endParaRPr>
          </a:p>
          <a:p>
            <a:pPr algn="l">
              <a:buFont typeface="Arial" charset="0"/>
              <a:buChar char="•"/>
            </a:pPr>
            <a:r>
              <a:rPr lang="tr-TR" b="1" dirty="0" smtClean="0">
                <a:solidFill>
                  <a:schemeClr val="tx1"/>
                </a:solidFill>
              </a:rPr>
              <a:t>* İlkokullarda Destekleme ve Yetiştirme Kurslarından ilkokul 3. ve 4. sınıf öğrencileri yararlanabilecek. 1. ve 2. sınıf için kurs açılamayacak. </a:t>
            </a:r>
            <a:br>
              <a:rPr lang="tr-TR" b="1" dirty="0" smtClean="0">
                <a:solidFill>
                  <a:schemeClr val="tx1"/>
                </a:solidFill>
              </a:rPr>
            </a:br>
            <a:endParaRPr lang="tr-TR" b="1" dirty="0" smtClean="0">
              <a:solidFill>
                <a:schemeClr val="tx1"/>
              </a:solidFill>
            </a:endParaRPr>
          </a:p>
          <a:p>
            <a:pPr algn="l">
              <a:buFont typeface="Arial" charset="0"/>
              <a:buChar char="•"/>
            </a:pPr>
            <a:r>
              <a:rPr lang="tr-TR" b="1" dirty="0" smtClean="0">
                <a:solidFill>
                  <a:schemeClr val="tx1"/>
                </a:solidFill>
              </a:rPr>
              <a:t>* 1. Ve 2. Sınıf öğretmenler de 3. ve 4. sınıf öğrencilerine kurs açabilecek.   </a:t>
            </a:r>
            <a:br>
              <a:rPr lang="tr-TR" b="1" dirty="0" smtClean="0">
                <a:solidFill>
                  <a:schemeClr val="tx1"/>
                </a:solidFill>
              </a:rPr>
            </a:br>
            <a:endParaRPr lang="tr-TR" b="1" dirty="0" smtClean="0">
              <a:solidFill>
                <a:schemeClr val="tx1"/>
              </a:solidFill>
            </a:endParaRPr>
          </a:p>
          <a:p>
            <a:pPr algn="l">
              <a:buFont typeface="Arial" charset="0"/>
              <a:buChar char="•"/>
            </a:pPr>
            <a:r>
              <a:rPr lang="tr-TR" b="1" dirty="0" smtClean="0">
                <a:solidFill>
                  <a:schemeClr val="tx1"/>
                </a:solidFill>
              </a:rPr>
              <a:t>* Kurslar hafta içi ve hafta sonu yapılabilecek. Bu konuda yetki ve düzenleme okul müdürlüğünde olacak.   </a:t>
            </a:r>
            <a:br>
              <a:rPr lang="tr-TR" b="1" dirty="0" smtClean="0">
                <a:solidFill>
                  <a:schemeClr val="tx1"/>
                </a:solidFill>
              </a:rPr>
            </a:br>
            <a:endParaRPr lang="tr-TR" b="1" dirty="0" smtClean="0">
              <a:solidFill>
                <a:schemeClr val="tx1"/>
              </a:solidFill>
            </a:endParaRPr>
          </a:p>
          <a:p>
            <a:pPr algn="l"/>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8"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23528" y="1196752"/>
            <a:ext cx="8568952" cy="4566369"/>
          </a:xfrm>
        </p:spPr>
        <p:txBody>
          <a:bodyPr>
            <a:noAutofit/>
          </a:bodyPr>
          <a:lstStyle/>
          <a:p>
            <a:pPr algn="just"/>
            <a:r>
              <a:rPr lang="tr-TR" sz="3200" b="1" dirty="0" smtClean="0"/>
              <a:t>İYEP ilkokulların 3 ve 4. sınıflarına devam eden, önceki eğitim - öğretim yılları içinde çeşitli nedenlerle Türkçe dersi öğretim programındaki temel beceriler ile matematik dersi öğretim programındaki öğrenme alanlarında yer alan ve İYEP kapsamında belirlenen kazanımları yeterli düzeyde edinemeyen öğrencilerin eksik öğrenmelerinin giderilmesini, </a:t>
            </a:r>
            <a:r>
              <a:rPr lang="tr-TR" sz="3200" b="1" dirty="0" err="1" smtClean="0"/>
              <a:t>psikososyal</a:t>
            </a:r>
            <a:r>
              <a:rPr lang="tr-TR" sz="3200" b="1" dirty="0" smtClean="0"/>
              <a:t> alanda da desteklenmesini amaçlayan bir tedbir programıdır. </a:t>
            </a:r>
            <a:endParaRPr lang="tr-TR" sz="3200" b="1" dirty="0"/>
          </a:p>
        </p:txBody>
      </p:sp>
      <p:sp>
        <p:nvSpPr>
          <p:cNvPr id="3" name="2 Alt Başlık"/>
          <p:cNvSpPr>
            <a:spLocks noGrp="1"/>
          </p:cNvSpPr>
          <p:nvPr>
            <p:ph type="subTitle" idx="1"/>
          </p:nvPr>
        </p:nvSpPr>
        <p:spPr>
          <a:xfrm>
            <a:off x="1187624" y="476672"/>
            <a:ext cx="6400800" cy="836712"/>
          </a:xfrm>
        </p:spPr>
        <p:txBody>
          <a:bodyPr/>
          <a:lstStyle/>
          <a:p>
            <a:r>
              <a:rPr lang="tr-TR" dirty="0" smtClean="0"/>
              <a:t>İYEP AMACI</a:t>
            </a:r>
            <a:endParaRPr lang="tr-T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0" fill="hold"/>
                                        <p:tgtEl>
                                          <p:spTgt spid="2"/>
                                        </p:tgtEl>
                                        <p:attrNameLst>
                                          <p:attrName>ppt_x</p:attrName>
                                        </p:attrNameLst>
                                      </p:cBhvr>
                                      <p:tavLst>
                                        <p:tav tm="0">
                                          <p:val>
                                            <p:strVal val="#ppt_x"/>
                                          </p:val>
                                        </p:tav>
                                        <p:tav tm="100000">
                                          <p:val>
                                            <p:strVal val="#ppt_x"/>
                                          </p:val>
                                        </p:tav>
                                      </p:tavLst>
                                    </p:anim>
                                    <p:anim calcmode="lin" valueType="num">
                                      <p:cBhvr additive="base">
                                        <p:cTn id="13"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HEDEF KİTLE</a:t>
            </a:r>
            <a:endParaRPr lang="tr-TR" dirty="0"/>
          </a:p>
        </p:txBody>
      </p:sp>
      <p:sp>
        <p:nvSpPr>
          <p:cNvPr id="3" name="2 İçerik Yer Tutucusu"/>
          <p:cNvSpPr>
            <a:spLocks noGrp="1"/>
          </p:cNvSpPr>
          <p:nvPr>
            <p:ph idx="1"/>
          </p:nvPr>
        </p:nvSpPr>
        <p:spPr/>
        <p:txBody>
          <a:bodyPr/>
          <a:lstStyle/>
          <a:p>
            <a:pPr>
              <a:buNone/>
            </a:pPr>
            <a:r>
              <a:rPr lang="tr-TR" dirty="0" smtClean="0"/>
              <a:t>İlkokulların 3 ve 4. sınıflarına devam edip özel eğitime ihtiyaç duymayan öğrencilerden; </a:t>
            </a:r>
          </a:p>
          <a:p>
            <a:pPr>
              <a:buNone/>
            </a:pPr>
            <a:r>
              <a:rPr lang="tr-TR" dirty="0" smtClean="0"/>
              <a:t>• Program kapsamında belirlenen kazanımları yeterli düzeyde edinemeyen öğrenciler, </a:t>
            </a:r>
          </a:p>
          <a:p>
            <a:pPr>
              <a:buNone/>
            </a:pPr>
            <a:r>
              <a:rPr lang="tr-TR" dirty="0" smtClean="0"/>
              <a:t>• Sığınmacı, göçmen, göçer ve yarı göçer ailelerin çocukları, </a:t>
            </a:r>
          </a:p>
          <a:p>
            <a:pPr>
              <a:buNone/>
            </a:pPr>
            <a:r>
              <a:rPr lang="tr-TR" dirty="0" smtClean="0"/>
              <a:t>• Geçici koruma altındaki çocuklar,</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İYEP KOMİSYONU</a:t>
            </a:r>
            <a:endParaRPr lang="tr-TR" dirty="0"/>
          </a:p>
        </p:txBody>
      </p:sp>
      <p:sp>
        <p:nvSpPr>
          <p:cNvPr id="3" name="2 İçerik Yer Tutucusu"/>
          <p:cNvSpPr>
            <a:spLocks noGrp="1"/>
          </p:cNvSpPr>
          <p:nvPr>
            <p:ph idx="1"/>
          </p:nvPr>
        </p:nvSpPr>
        <p:spPr/>
        <p:txBody>
          <a:bodyPr/>
          <a:lstStyle/>
          <a:p>
            <a:r>
              <a:rPr lang="tr-TR" dirty="0" smtClean="0"/>
              <a:t>Yetiştirme programı uygulanan ilkokullarda okul müdürünün veya müdür yardımcısının başkanlığında, en az iki sınıf öğretmeni ile varsa rehberlik öğretmeninden oluşur.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2"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ÖĞRETMENİN GÖREVLERİ</a:t>
            </a:r>
            <a:endParaRPr lang="tr-TR" dirty="0"/>
          </a:p>
        </p:txBody>
      </p:sp>
      <p:sp>
        <p:nvSpPr>
          <p:cNvPr id="3" name="2 İçerik Yer Tutucusu"/>
          <p:cNvSpPr>
            <a:spLocks noGrp="1"/>
          </p:cNvSpPr>
          <p:nvPr>
            <p:ph idx="1"/>
          </p:nvPr>
        </p:nvSpPr>
        <p:spPr/>
        <p:txBody>
          <a:bodyPr>
            <a:normAutofit fontScale="62500" lnSpcReduction="20000"/>
          </a:bodyPr>
          <a:lstStyle/>
          <a:p>
            <a:pPr>
              <a:buNone/>
            </a:pPr>
            <a:r>
              <a:rPr lang="tr-TR" dirty="0" smtClean="0"/>
              <a:t>İYEP kapsamında görev alan öğretmenlerin görevleri şunlardır; </a:t>
            </a:r>
          </a:p>
          <a:p>
            <a:pPr>
              <a:buNone/>
            </a:pPr>
            <a:r>
              <a:rPr lang="tr-TR" dirty="0" smtClean="0"/>
              <a:t>• Öğrencilere belirleme araçları uygulanarak veri girişlerinin İYEP Modülüne işlemek. </a:t>
            </a:r>
          </a:p>
          <a:p>
            <a:pPr>
              <a:buNone/>
            </a:pPr>
            <a:r>
              <a:rPr lang="tr-TR" dirty="0" smtClean="0"/>
              <a:t>• Yetiştirme programı kapsamında sınıfına verilen öğrencilerin seviyelerini tespit etmek. </a:t>
            </a:r>
          </a:p>
          <a:p>
            <a:pPr>
              <a:buNone/>
            </a:pPr>
            <a:r>
              <a:rPr lang="tr-TR" dirty="0" smtClean="0"/>
              <a:t>• Öğrenci seviyelerine göre ders planını hazırlamak, okul müdürüne imzalatmak ve uygulamak. </a:t>
            </a:r>
          </a:p>
          <a:p>
            <a:pPr>
              <a:buNone/>
            </a:pPr>
            <a:r>
              <a:rPr lang="tr-TR" dirty="0" smtClean="0"/>
              <a:t>• Öğrencilerin devam durumunu e-Okul İYEP Modülüne işlemek. </a:t>
            </a:r>
          </a:p>
          <a:p>
            <a:pPr>
              <a:buNone/>
            </a:pPr>
            <a:r>
              <a:rPr lang="tr-TR" dirty="0" smtClean="0"/>
              <a:t>• Yeterli kazanımları elde eden ve sistemden çıkması gereken öğrencileri İYEP okul komisyonuna teklif etmek. </a:t>
            </a:r>
          </a:p>
          <a:p>
            <a:pPr>
              <a:buNone/>
            </a:pPr>
            <a:r>
              <a:rPr lang="tr-TR" dirty="0" smtClean="0"/>
              <a:t>• İYEP sınıf ders defterini zamanında doldurmak ve imzalamak. </a:t>
            </a:r>
          </a:p>
          <a:p>
            <a:pPr>
              <a:buNone/>
            </a:pPr>
            <a:r>
              <a:rPr lang="tr-TR" dirty="0" smtClean="0"/>
              <a:t>• Programın uygulanmasının her aşamasında </a:t>
            </a:r>
            <a:r>
              <a:rPr lang="tr-TR" dirty="0" err="1" smtClean="0"/>
              <a:t>psikososyal</a:t>
            </a:r>
            <a:r>
              <a:rPr lang="tr-TR" dirty="0" smtClean="0"/>
              <a:t> destek hizmetlerini yapmak. Ancak uzmanlık gerektiren konularda öğrencileri rehber öğretmene yönlendirmek. </a:t>
            </a:r>
          </a:p>
          <a:p>
            <a:pPr>
              <a:buNone/>
            </a:pPr>
            <a:r>
              <a:rPr lang="tr-TR" dirty="0" smtClean="0"/>
              <a:t>• Programın uygulanmasının her aşamasında veli ile sürekli iş birliği yapmak.</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2"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9"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3">
                                            <p:txEl>
                                              <p:pRg st="1" end="1"/>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6"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3">
                                            <p:txEl>
                                              <p:pRg st="2" end="2"/>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33"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5" dur="80"/>
                                        <p:tgtEl>
                                          <p:spTgt spid="3">
                                            <p:txEl>
                                              <p:pRg st="3" end="3"/>
                                            </p:txEl>
                                          </p:spTgt>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nodeType="clickEffect">
                                  <p:stCondLst>
                                    <p:cond delay="0"/>
                                  </p:stCondLst>
                                  <p:iterate type="lt">
                                    <p:tmPct val="50000"/>
                                  </p:iterate>
                                  <p:childTnLst>
                                    <p:set>
                                      <p:cBhvr>
                                        <p:cTn id="39"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40"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42" dur="80"/>
                                        <p:tgtEl>
                                          <p:spTgt spid="3">
                                            <p:txEl>
                                              <p:pRg st="4" end="4"/>
                                            </p:txEl>
                                          </p:spTgt>
                                        </p:tgtEl>
                                        <p:attrNameLst>
                                          <p:attrName>fill.type</p:attrName>
                                        </p:attrNameLst>
                                      </p:cBhvr>
                                      <p:to>
                                        <p:strVal val="solid"/>
                                      </p:to>
                                    </p:set>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iterate type="lt">
                                    <p:tmAbs val="0"/>
                                  </p:iterate>
                                  <p:childTnLst>
                                    <p:set>
                                      <p:cBhvr>
                                        <p:cTn id="46" dur="1" fill="hold">
                                          <p:stCondLst>
                                            <p:cond delay="0"/>
                                          </p:stCondLst>
                                        </p:cTn>
                                        <p:tgtEl>
                                          <p:spTgt spid="3">
                                            <p:txEl>
                                              <p:pRg st="5" end="5"/>
                                            </p:txEl>
                                          </p:spTgt>
                                        </p:tgtEl>
                                        <p:attrNameLst>
                                          <p:attrName>style.visibility</p:attrName>
                                        </p:attrNameLst>
                                      </p:cBhvr>
                                      <p:to>
                                        <p:strVal val="visible"/>
                                      </p:to>
                                    </p:set>
                                    <p:anim to="" calcmode="lin" valueType="num">
                                      <p:cBhvr>
                                        <p:cTn id="47" dur="1" fill="hold"/>
                                        <p:tgtEl>
                                          <p:spTgt spid="3">
                                            <p:txEl>
                                              <p:pRg st="5" end="5"/>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7" presetClass="entr" presetSubtype="0" fill="hold" nodeType="clickEffect">
                                  <p:stCondLst>
                                    <p:cond delay="0"/>
                                  </p:stCondLst>
                                  <p:iterate type="lt">
                                    <p:tmPct val="50000"/>
                                  </p:iterate>
                                  <p:childTnLst>
                                    <p:set>
                                      <p:cBhvr>
                                        <p:cTn id="51"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52"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54" dur="80"/>
                                        <p:tgtEl>
                                          <p:spTgt spid="3">
                                            <p:txEl>
                                              <p:pRg st="5" end="5"/>
                                            </p:txEl>
                                          </p:spTgt>
                                        </p:tgtEl>
                                        <p:attrNameLst>
                                          <p:attrName>fill.type</p:attrName>
                                        </p:attrNameLst>
                                      </p:cBhvr>
                                      <p:to>
                                        <p:strVal val="solid"/>
                                      </p:to>
                                    </p:set>
                                  </p:childTnLst>
                                </p:cTn>
                              </p:par>
                            </p:childTnLst>
                          </p:cTn>
                        </p:par>
                      </p:childTnLst>
                    </p:cTn>
                  </p:par>
                  <p:par>
                    <p:cTn id="55" fill="hold">
                      <p:stCondLst>
                        <p:cond delay="indefinite"/>
                      </p:stCondLst>
                      <p:childTnLst>
                        <p:par>
                          <p:cTn id="56" fill="hold">
                            <p:stCondLst>
                              <p:cond delay="0"/>
                            </p:stCondLst>
                            <p:childTnLst>
                              <p:par>
                                <p:cTn id="57" presetID="27" presetClass="entr" presetSubtype="0" fill="hold" nodeType="clickEffect">
                                  <p:stCondLst>
                                    <p:cond delay="0"/>
                                  </p:stCondLst>
                                  <p:iterate type="lt">
                                    <p:tmPct val="50000"/>
                                  </p:iterate>
                                  <p:childTnLst>
                                    <p:set>
                                      <p:cBhvr>
                                        <p:cTn id="58"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59"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0"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61" dur="80"/>
                                        <p:tgtEl>
                                          <p:spTgt spid="3">
                                            <p:txEl>
                                              <p:pRg st="6" end="6"/>
                                            </p:txEl>
                                          </p:spTgt>
                                        </p:tgtEl>
                                        <p:attrNameLst>
                                          <p:attrName>fill.type</p:attrName>
                                        </p:attrNameLst>
                                      </p:cBhvr>
                                      <p:to>
                                        <p:strVal val="solid"/>
                                      </p:to>
                                    </p:set>
                                  </p:childTnLst>
                                </p:cTn>
                              </p:par>
                            </p:childTnLst>
                          </p:cTn>
                        </p:par>
                      </p:childTnLst>
                    </p:cTn>
                  </p:par>
                  <p:par>
                    <p:cTn id="62" fill="hold">
                      <p:stCondLst>
                        <p:cond delay="indefinite"/>
                      </p:stCondLst>
                      <p:childTnLst>
                        <p:par>
                          <p:cTn id="63" fill="hold">
                            <p:stCondLst>
                              <p:cond delay="0"/>
                            </p:stCondLst>
                            <p:childTnLst>
                              <p:par>
                                <p:cTn id="64" presetID="27" presetClass="entr" presetSubtype="0" fill="hold" nodeType="clickEffect">
                                  <p:stCondLst>
                                    <p:cond delay="0"/>
                                  </p:stCondLst>
                                  <p:iterate type="lt">
                                    <p:tmPct val="50000"/>
                                  </p:iterate>
                                  <p:childTnLst>
                                    <p:set>
                                      <p:cBhvr>
                                        <p:cTn id="65" dur="1" fill="hold">
                                          <p:stCondLst>
                                            <p:cond delay="0"/>
                                          </p:stCondLst>
                                        </p:cTn>
                                        <p:tgtEl>
                                          <p:spTgt spid="3">
                                            <p:txEl>
                                              <p:pRg st="7" end="7"/>
                                            </p:txEl>
                                          </p:spTgt>
                                        </p:tgtEl>
                                        <p:attrNameLst>
                                          <p:attrName>style.visibility</p:attrName>
                                        </p:attrNameLst>
                                      </p:cBhvr>
                                      <p:to>
                                        <p:strVal val="visible"/>
                                      </p:to>
                                    </p:set>
                                    <p:anim calcmode="discrete" valueType="clr">
                                      <p:cBhvr override="childStyle">
                                        <p:cTn id="66" dur="80"/>
                                        <p:tgtEl>
                                          <p:spTgt spid="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7" dur="80"/>
                                        <p:tgtEl>
                                          <p:spTgt spid="3">
                                            <p:txEl>
                                              <p:pRg st="7" end="7"/>
                                            </p:txEl>
                                          </p:spTgt>
                                        </p:tgtEl>
                                        <p:attrNameLst>
                                          <p:attrName>fillcolor</p:attrName>
                                        </p:attrNameLst>
                                      </p:cBhvr>
                                      <p:tavLst>
                                        <p:tav tm="0">
                                          <p:val>
                                            <p:clrVal>
                                              <a:schemeClr val="accent2"/>
                                            </p:clrVal>
                                          </p:val>
                                        </p:tav>
                                        <p:tav tm="50000">
                                          <p:val>
                                            <p:clrVal>
                                              <a:schemeClr val="hlink"/>
                                            </p:clrVal>
                                          </p:val>
                                        </p:tav>
                                      </p:tavLst>
                                    </p:anim>
                                    <p:set>
                                      <p:cBhvr>
                                        <p:cTn id="68" dur="80"/>
                                        <p:tgtEl>
                                          <p:spTgt spid="3">
                                            <p:txEl>
                                              <p:pRg st="7" end="7"/>
                                            </p:txEl>
                                          </p:spTgt>
                                        </p:tgtEl>
                                        <p:attrNameLst>
                                          <p:attrName>fill.type</p:attrName>
                                        </p:attrNameLst>
                                      </p:cBhvr>
                                      <p:to>
                                        <p:strVal val="solid"/>
                                      </p:to>
                                    </p:set>
                                  </p:childTnLst>
                                </p:cTn>
                              </p:par>
                            </p:childTnLst>
                          </p:cTn>
                        </p:par>
                      </p:childTnLst>
                    </p:cTn>
                  </p:par>
                  <p:par>
                    <p:cTn id="69" fill="hold">
                      <p:stCondLst>
                        <p:cond delay="indefinite"/>
                      </p:stCondLst>
                      <p:childTnLst>
                        <p:par>
                          <p:cTn id="70" fill="hold">
                            <p:stCondLst>
                              <p:cond delay="0"/>
                            </p:stCondLst>
                            <p:childTnLst>
                              <p:par>
                                <p:cTn id="71" presetID="24" presetClass="entr" presetSubtype="0" fill="hold" nodeType="clickEffect">
                                  <p:stCondLst>
                                    <p:cond delay="0"/>
                                  </p:stCondLst>
                                  <p:iterate type="lt">
                                    <p:tmAbs val="0"/>
                                  </p:iterate>
                                  <p:childTnLst>
                                    <p:set>
                                      <p:cBhvr>
                                        <p:cTn id="72" dur="1" fill="hold">
                                          <p:stCondLst>
                                            <p:cond delay="0"/>
                                          </p:stCondLst>
                                        </p:cTn>
                                        <p:tgtEl>
                                          <p:spTgt spid="3">
                                            <p:txEl>
                                              <p:pRg st="8" end="8"/>
                                            </p:txEl>
                                          </p:spTgt>
                                        </p:tgtEl>
                                        <p:attrNameLst>
                                          <p:attrName>style.visibility</p:attrName>
                                        </p:attrNameLst>
                                      </p:cBhvr>
                                      <p:to>
                                        <p:strVal val="visible"/>
                                      </p:to>
                                    </p:set>
                                    <p:anim to="" calcmode="lin" valueType="num">
                                      <p:cBhvr>
                                        <p:cTn id="73" dur="1" fill="hold"/>
                                        <p:tgtEl>
                                          <p:spTgt spid="3">
                                            <p:txEl>
                                              <p:pRg st="8" end="8"/>
                                            </p:txEl>
                                          </p:spTgt>
                                        </p:tgtEl>
                                        <p:attrNameLst>
                                          <p:attrName/>
                                        </p:attrNameLst>
                                      </p:cBhvr>
                                    </p:anim>
                                  </p:childTnLst>
                                </p:cTn>
                              </p:par>
                            </p:childTnLst>
                          </p:cTn>
                        </p:par>
                      </p:childTnLst>
                    </p:cTn>
                  </p:par>
                  <p:par>
                    <p:cTn id="74" fill="hold">
                      <p:stCondLst>
                        <p:cond delay="indefinite"/>
                      </p:stCondLst>
                      <p:childTnLst>
                        <p:par>
                          <p:cTn id="75" fill="hold">
                            <p:stCondLst>
                              <p:cond delay="0"/>
                            </p:stCondLst>
                            <p:childTnLst>
                              <p:par>
                                <p:cTn id="76" presetID="27" presetClass="entr" presetSubtype="0" fill="hold" nodeType="clickEffect">
                                  <p:stCondLst>
                                    <p:cond delay="0"/>
                                  </p:stCondLst>
                                  <p:iterate type="lt">
                                    <p:tmPct val="50000"/>
                                  </p:iterate>
                                  <p:childTnLst>
                                    <p:set>
                                      <p:cBhvr>
                                        <p:cTn id="77" dur="1" fill="hold">
                                          <p:stCondLst>
                                            <p:cond delay="0"/>
                                          </p:stCondLst>
                                        </p:cTn>
                                        <p:tgtEl>
                                          <p:spTgt spid="3">
                                            <p:txEl>
                                              <p:pRg st="8" end="8"/>
                                            </p:txEl>
                                          </p:spTgt>
                                        </p:tgtEl>
                                        <p:attrNameLst>
                                          <p:attrName>style.visibility</p:attrName>
                                        </p:attrNameLst>
                                      </p:cBhvr>
                                      <p:to>
                                        <p:strVal val="visible"/>
                                      </p:to>
                                    </p:set>
                                    <p:anim calcmode="discrete" valueType="clr">
                                      <p:cBhvr override="childStyle">
                                        <p:cTn id="78" dur="80"/>
                                        <p:tgtEl>
                                          <p:spTgt spid="3">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9" dur="80"/>
                                        <p:tgtEl>
                                          <p:spTgt spid="3">
                                            <p:txEl>
                                              <p:pRg st="8" end="8"/>
                                            </p:txEl>
                                          </p:spTgt>
                                        </p:tgtEl>
                                        <p:attrNameLst>
                                          <p:attrName>fillcolor</p:attrName>
                                        </p:attrNameLst>
                                      </p:cBhvr>
                                      <p:tavLst>
                                        <p:tav tm="0">
                                          <p:val>
                                            <p:clrVal>
                                              <a:schemeClr val="accent2"/>
                                            </p:clrVal>
                                          </p:val>
                                        </p:tav>
                                        <p:tav tm="50000">
                                          <p:val>
                                            <p:clrVal>
                                              <a:schemeClr val="hlink"/>
                                            </p:clrVal>
                                          </p:val>
                                        </p:tav>
                                      </p:tavLst>
                                    </p:anim>
                                    <p:set>
                                      <p:cBhvr>
                                        <p:cTn id="80" dur="80"/>
                                        <p:tgtEl>
                                          <p:spTgt spid="3">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ÖĞRENCİ SEÇİMİ</a:t>
            </a:r>
            <a:endParaRPr lang="tr-TR" dirty="0"/>
          </a:p>
        </p:txBody>
      </p:sp>
      <p:sp>
        <p:nvSpPr>
          <p:cNvPr id="3" name="2 İçerik Yer Tutucusu"/>
          <p:cNvSpPr>
            <a:spLocks noGrp="1"/>
          </p:cNvSpPr>
          <p:nvPr>
            <p:ph idx="1"/>
          </p:nvPr>
        </p:nvSpPr>
        <p:spPr>
          <a:xfrm>
            <a:off x="457200" y="1196752"/>
            <a:ext cx="8229600" cy="4929411"/>
          </a:xfrm>
        </p:spPr>
        <p:txBody>
          <a:bodyPr>
            <a:noAutofit/>
          </a:bodyPr>
          <a:lstStyle/>
          <a:p>
            <a:r>
              <a:rPr lang="tr-TR" sz="2400" dirty="0" smtClean="0"/>
              <a:t>“İYEP Öğrenci Belirleme Aracı”nda yer alan sorular; dinleme, konuşma, okuma, yazma becerileri ile doğal sayılar ve doğal sayılarda dört işlem öğrenme alanlarındaki kazanımlara öğrencilerin ne düzeyde sahip olduklarını belirlemeye yönelik hazırlanmıştır. Bu sebeple öğrencilerin özellikle konuşma ve okuma becerilerini açığa  çıkaran sorularda, öğrencilerin öğretmenin yanına çağırarak bireysel olarak cevaplayacakları sorular da kullanılmıştır. Bu tür sorularda öğrencilerin verdikleri yanıtların puanlanmasında “Öğretmen Yönergeleri Formu”nda yer alan “Puanlama Anahtarları” eş zamanlı olarak kullanılacaktır. Diğer sorular öğrencilerin,cevaplarını üzerine yazdıkları/ </a:t>
            </a:r>
            <a:r>
              <a:rPr lang="tr-TR" sz="2400" dirty="0" err="1" smtClean="0"/>
              <a:t>işaredikleri</a:t>
            </a:r>
            <a:r>
              <a:rPr lang="tr-TR" sz="2400" dirty="0" smtClean="0"/>
              <a:t>/çözdükleri “İYEP Öğrenci Belirleme Araçları” toplandıktan sonra “Öğretmen Yönergeleri Formu”nda yer alan “Puanlama Anahtarları” kullanılarak puanlanacaktır. </a:t>
            </a:r>
            <a:endParaRPr lang="tr-T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ÖĞRENCİ SEÇİMİ</a:t>
            </a:r>
            <a:endParaRPr lang="tr-TR" dirty="0"/>
          </a:p>
        </p:txBody>
      </p:sp>
      <p:sp>
        <p:nvSpPr>
          <p:cNvPr id="3" name="2 İçerik Yer Tutucusu"/>
          <p:cNvSpPr>
            <a:spLocks noGrp="1"/>
          </p:cNvSpPr>
          <p:nvPr>
            <p:ph idx="1"/>
          </p:nvPr>
        </p:nvSpPr>
        <p:spPr/>
        <p:txBody>
          <a:bodyPr/>
          <a:lstStyle/>
          <a:p>
            <a:r>
              <a:rPr lang="tr-TR" dirty="0" smtClean="0"/>
              <a:t>Programa alınacak öğrencilere Bakanlıkça hazırlanan “İYEP Öğrenci Belirleme Aracı” uygulanarak sonuçlar e-Okul Yönetim Bilgi Sisteminde yer alan İYEP Modülüne işlenir.</a:t>
            </a:r>
          </a:p>
          <a:p>
            <a:r>
              <a:rPr lang="tr-TR" dirty="0" smtClean="0"/>
              <a:t>İYEP Modülünden öğrenci listeleri alınır ve İYEP Okul Komisyonu tarafından </a:t>
            </a:r>
            <a:r>
              <a:rPr lang="tr-TR" dirty="0" err="1" smtClean="0"/>
              <a:t>İYEP’e</a:t>
            </a:r>
            <a:r>
              <a:rPr lang="tr-TR" dirty="0" smtClean="0"/>
              <a:t> dahil edilecek öğrencilerin onayı verilir.</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2"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9"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ÖĞRENCİ SEÇİMİ</a:t>
            </a:r>
            <a:endParaRPr lang="tr-TR" dirty="0"/>
          </a:p>
        </p:txBody>
      </p:sp>
      <p:sp>
        <p:nvSpPr>
          <p:cNvPr id="3" name="2 İçerik Yer Tutucusu"/>
          <p:cNvSpPr>
            <a:spLocks noGrp="1"/>
          </p:cNvSpPr>
          <p:nvPr>
            <p:ph idx="1"/>
          </p:nvPr>
        </p:nvSpPr>
        <p:spPr/>
        <p:txBody>
          <a:bodyPr/>
          <a:lstStyle/>
          <a:p>
            <a:r>
              <a:rPr lang="tr-TR" dirty="0" smtClean="0"/>
              <a:t>Uygulama sonrası veriler merkezi olarak analiz edilecek ve İYEP kapsamına alınacak öğrencilerin hangi bölümden başlaması gerektiği bilgisi e-Okul Yönetim Bilgi Sistemi kullanılarak alınacaktır.</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2"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332656"/>
            <a:ext cx="7772400" cy="1470025"/>
          </a:xfrm>
        </p:spPr>
        <p:txBody>
          <a:bodyPr/>
          <a:lstStyle/>
          <a:p>
            <a:r>
              <a:rPr lang="tr-TR" dirty="0" smtClean="0"/>
              <a:t>ÖĞRETMEN GÖREVLENDİRME</a:t>
            </a:r>
            <a:endParaRPr lang="tr-TR" dirty="0"/>
          </a:p>
        </p:txBody>
      </p:sp>
      <p:sp>
        <p:nvSpPr>
          <p:cNvPr id="3" name="2 Alt Başlık"/>
          <p:cNvSpPr>
            <a:spLocks noGrp="1"/>
          </p:cNvSpPr>
          <p:nvPr>
            <p:ph type="subTitle" idx="1"/>
          </p:nvPr>
        </p:nvSpPr>
        <p:spPr>
          <a:xfrm>
            <a:off x="611560" y="1772816"/>
            <a:ext cx="8532440" cy="4320480"/>
          </a:xfrm>
        </p:spPr>
        <p:txBody>
          <a:bodyPr>
            <a:normAutofit lnSpcReduction="10000"/>
          </a:bodyPr>
          <a:lstStyle/>
          <a:p>
            <a:pPr algn="l"/>
            <a:r>
              <a:rPr lang="tr-TR" b="1" dirty="0" smtClean="0">
                <a:solidFill>
                  <a:schemeClr val="tx1"/>
                </a:solidFill>
              </a:rPr>
              <a:t>İYEP Gruplarında görev alacak öğretmenlerin belirlenmesinde öncelik öğrencinin eğitim görmekte olduğu sınıf öğretmenlerine verilmelidir.  Birden çok şubenin öğrencilerinden oluşan gruplarda, çoğunlukta olan öğrencilerin sınıf öğretmenine öncelik verilmeli bu sağlanamıyorsa gönüllü olan diğer sınıf öğretmenlerinden başlamak üzere görevlendirmeler yapılmalıdır. </a:t>
            </a:r>
            <a:endParaRPr lang="tr-TR"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2"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TotalTime>
  <Words>589</Words>
  <Application>Microsoft Office PowerPoint</Application>
  <PresentationFormat>Ekran Gösterisi (4:3)</PresentationFormat>
  <Paragraphs>50</Paragraphs>
  <Slides>16</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Calibri</vt:lpstr>
      <vt:lpstr>Comic Sans MS</vt:lpstr>
      <vt:lpstr>Times New Roman</vt:lpstr>
      <vt:lpstr>Ofis Teması</vt:lpstr>
      <vt:lpstr>PowerPoint Sunusu</vt:lpstr>
      <vt:lpstr>İYEP ilkokulların 3 ve 4. sınıflarına devam eden, önceki eğitim - öğretim yılları içinde çeşitli nedenlerle Türkçe dersi öğretim programındaki temel beceriler ile matematik dersi öğretim programındaki öğrenme alanlarında yer alan ve İYEP kapsamında belirlenen kazanımları yeterli düzeyde edinemeyen öğrencilerin eksik öğrenmelerinin giderilmesini, psikososyal alanda da desteklenmesini amaçlayan bir tedbir programıdır. </vt:lpstr>
      <vt:lpstr>HEDEF KİTLE</vt:lpstr>
      <vt:lpstr>İYEP KOMİSYONU</vt:lpstr>
      <vt:lpstr>ÖĞRETMENİN GÖREVLERİ</vt:lpstr>
      <vt:lpstr>ÖĞRENCİ SEÇİMİ</vt:lpstr>
      <vt:lpstr>ÖĞRENCİ SEÇİMİ</vt:lpstr>
      <vt:lpstr>ÖĞRENCİ SEÇİMİ</vt:lpstr>
      <vt:lpstr>ÖĞRETMEN GÖREVLENDİRME</vt:lpstr>
      <vt:lpstr>KAZANIM DAĞILIM</vt:lpstr>
      <vt:lpstr>TÜRKÇE KAZANIMLARI</vt:lpstr>
      <vt:lpstr>MATEMATİK KAZANIMLARI</vt:lpstr>
      <vt:lpstr>İYEP’te TUTULACAK DEFTER,FORMLAR,DOSYALAR</vt:lpstr>
      <vt:lpstr>DİĞER AYRINTILAR</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ÖğretmenMHG</dc:creator>
  <cp:lastModifiedBy>Sebo Can</cp:lastModifiedBy>
  <cp:revision>9</cp:revision>
  <dcterms:created xsi:type="dcterms:W3CDTF">2018-02-05T23:52:00Z</dcterms:created>
  <dcterms:modified xsi:type="dcterms:W3CDTF">2018-09-30T09:24:09Z</dcterms:modified>
</cp:coreProperties>
</file>