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7" r:id="rId2"/>
    <p:sldId id="382" r:id="rId3"/>
    <p:sldId id="396" r:id="rId4"/>
    <p:sldId id="400" r:id="rId5"/>
    <p:sldId id="397" r:id="rId6"/>
    <p:sldId id="399" r:id="rId7"/>
    <p:sldId id="406" r:id="rId8"/>
    <p:sldId id="407" r:id="rId9"/>
    <p:sldId id="408" r:id="rId10"/>
    <p:sldId id="366" r:id="rId11"/>
    <p:sldId id="409" r:id="rId12"/>
    <p:sldId id="336" r:id="rId13"/>
    <p:sldId id="384" r:id="rId14"/>
    <p:sldId id="385" r:id="rId15"/>
    <p:sldId id="386" r:id="rId16"/>
    <p:sldId id="387" r:id="rId17"/>
    <p:sldId id="383" r:id="rId18"/>
    <p:sldId id="388" r:id="rId19"/>
    <p:sldId id="389" r:id="rId20"/>
    <p:sldId id="390" r:id="rId21"/>
    <p:sldId id="393" r:id="rId22"/>
    <p:sldId id="394" r:id="rId23"/>
    <p:sldId id="410" r:id="rId24"/>
    <p:sldId id="414"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A3"/>
    <a:srgbClr val="1A92C2"/>
    <a:srgbClr val="404040"/>
    <a:srgbClr val="453D3A"/>
    <a:srgbClr val="ECEC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0" autoAdjust="0"/>
    <p:restoredTop sz="94660" autoAdjust="0"/>
  </p:normalViewPr>
  <p:slideViewPr>
    <p:cSldViewPr snapToGrid="0" showGuides="1">
      <p:cViewPr>
        <p:scale>
          <a:sx n="70" d="100"/>
          <a:sy n="70" d="100"/>
        </p:scale>
        <p:origin x="-696"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F98C7-9395-4E9A-96EC-DE4C39432AA7}" type="datetimeFigureOut">
              <a:rPr lang="zh-CN" altLang="en-US" smtClean="0"/>
              <a:t>2018/3/27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64DB0-CCE3-4363-801A-A01AADC6398D}" type="slidenum">
              <a:rPr lang="zh-CN" altLang="en-US" smtClean="0"/>
              <a:t>‹#›</a:t>
            </a:fld>
            <a:endParaRPr lang="zh-CN" altLang="en-US"/>
          </a:p>
        </p:txBody>
      </p:sp>
    </p:spTree>
    <p:extLst>
      <p:ext uri="{BB962C8B-B14F-4D97-AF65-F5344CB8AC3E}">
        <p14:creationId xmlns:p14="http://schemas.microsoft.com/office/powerpoint/2010/main" val="393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内页">
    <p:spTree>
      <p:nvGrpSpPr>
        <p:cNvPr id="1" name=""/>
        <p:cNvGrpSpPr/>
        <p:nvPr/>
      </p:nvGrpSpPr>
      <p:grpSpPr>
        <a:xfrm>
          <a:off x="0" y="0"/>
          <a:ext cx="0" cy="0"/>
          <a:chOff x="0" y="0"/>
          <a:chExt cx="0" cy="0"/>
        </a:xfrm>
      </p:grpSpPr>
      <p:sp>
        <p:nvSpPr>
          <p:cNvPr id="7" name="矩形 6"/>
          <p:cNvSpPr/>
          <p:nvPr userDrawn="1"/>
        </p:nvSpPr>
        <p:spPr>
          <a:xfrm>
            <a:off x="371325" y="387275"/>
            <a:ext cx="324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19325" y="135275"/>
            <a:ext cx="252000" cy="25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11226675" y="6318000"/>
            <a:ext cx="540000" cy="5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灯片编号占位符 15"/>
          <p:cNvSpPr>
            <a:spLocks noGrp="1"/>
          </p:cNvSpPr>
          <p:nvPr>
            <p:ph type="sldNum" sz="quarter" idx="12"/>
          </p:nvPr>
        </p:nvSpPr>
        <p:spPr>
          <a:xfrm>
            <a:off x="10801350" y="6405438"/>
            <a:ext cx="1390650" cy="365125"/>
          </a:xfrm>
        </p:spPr>
        <p:txBody>
          <a:bodyPr/>
          <a:lstStyle>
            <a:lvl1pPr algn="ctr">
              <a:defRPr sz="2000" b="1">
                <a:solidFill>
                  <a:schemeClr val="bg1"/>
                </a:solidFill>
              </a:defRPr>
            </a:lvl1pPr>
          </a:lstStyle>
          <a:p>
            <a:fld id="{51D91E7F-84B6-4064-9D4E-CC7D244BCA04}" type="slidenum">
              <a:rPr lang="zh-CN" altLang="en-US" smtClean="0"/>
              <a:pPr/>
              <a:t>‹#›</a:t>
            </a:fld>
            <a:endParaRPr lang="zh-CN" altLang="en-US" dirty="0"/>
          </a:p>
        </p:txBody>
      </p:sp>
    </p:spTree>
    <p:extLst>
      <p:ext uri="{BB962C8B-B14F-4D97-AF65-F5344CB8AC3E}">
        <p14:creationId xmlns:p14="http://schemas.microsoft.com/office/powerpoint/2010/main" val="2599874314"/>
      </p:ext>
    </p:extLst>
  </p:cSld>
  <p:clrMapOvr>
    <a:masterClrMapping/>
  </p:clrMapOvr>
  <p:timing>
    <p:tnLst>
      <p:par>
        <p:cTn id="1" dur="indefinite" restart="never" nodeType="tmRoot"/>
      </p:par>
    </p:tnLst>
  </p:timing>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guide id="3" pos="438" userDrawn="1">
          <p15:clr>
            <a:srgbClr val="FBAE40"/>
          </p15:clr>
        </p15:guide>
        <p15:guide id="4" pos="7242" userDrawn="1">
          <p15:clr>
            <a:srgbClr val="FBAE40"/>
          </p15:clr>
        </p15:guide>
        <p15:guide id="5" orient="horz" pos="346" userDrawn="1">
          <p15:clr>
            <a:srgbClr val="FBAE40"/>
          </p15:clr>
        </p15:guide>
        <p15:guide id="6" orient="horz" pos="39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665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C821-51AF-415E-BF5B-CDCDE3466362}" type="datetime1">
              <a:rPr lang="zh-CN" altLang="en-US" smtClean="0"/>
              <a:t>2018/3/27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91E7F-84B6-4064-9D4E-CC7D244BCA04}" type="slidenum">
              <a:rPr lang="zh-CN" altLang="en-US" smtClean="0"/>
              <a:t>‹#›</a:t>
            </a:fld>
            <a:endParaRPr lang="zh-CN" altLang="en-US"/>
          </a:p>
        </p:txBody>
      </p:sp>
    </p:spTree>
    <p:extLst>
      <p:ext uri="{BB962C8B-B14F-4D97-AF65-F5344CB8AC3E}">
        <p14:creationId xmlns:p14="http://schemas.microsoft.com/office/powerpoint/2010/main" val="314606638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1167501" y="4529416"/>
            <a:ext cx="9948114" cy="769441"/>
          </a:xfrm>
          <a:prstGeom prst="rect">
            <a:avLst/>
          </a:prstGeom>
          <a:noFill/>
        </p:spPr>
        <p:txBody>
          <a:bodyPr wrap="square" rtlCol="0">
            <a:spAutoFit/>
          </a:bodyPr>
          <a:lstStyle/>
          <a:p>
            <a:pPr algn="ctr"/>
            <a:r>
              <a:rPr lang="tr-TR" altLang="zh-CN" sz="1600" b="1" dirty="0" smtClean="0">
                <a:latin typeface="微软雅黑" panose="020B0503020204020204" pitchFamily="34" charset="-122"/>
              </a:rPr>
              <a:t> Doç</a:t>
            </a:r>
            <a:r>
              <a:rPr lang="tr-TR" altLang="zh-CN" sz="1600" b="1" dirty="0">
                <a:latin typeface="微软雅黑" panose="020B0503020204020204" pitchFamily="34" charset="-122"/>
              </a:rPr>
              <a:t>. Dr. Veli </a:t>
            </a:r>
            <a:r>
              <a:rPr lang="tr-TR" altLang="zh-CN" sz="1600" b="1" dirty="0" smtClean="0">
                <a:latin typeface="微软雅黑" panose="020B0503020204020204" pitchFamily="34" charset="-122"/>
              </a:rPr>
              <a:t>TOPTAŞ</a:t>
            </a:r>
            <a:endParaRPr lang="tr-TR" altLang="zh-CN" sz="1600" b="1" dirty="0">
              <a:latin typeface="微软雅黑" panose="020B0503020204020204" pitchFamily="34" charset="-122"/>
            </a:endParaRPr>
          </a:p>
          <a:p>
            <a:pPr algn="ctr"/>
            <a:r>
              <a:rPr lang="tr-TR" altLang="zh-CN" sz="1400" b="1" dirty="0" smtClean="0">
                <a:solidFill>
                  <a:srgbClr val="453D3A"/>
                </a:solidFill>
              </a:rPr>
              <a:t>                        </a:t>
            </a:r>
            <a:r>
              <a:rPr lang="tr-TR" altLang="zh-CN" sz="1400" i="1" dirty="0" smtClean="0">
                <a:latin typeface="微软雅黑" panose="020B0503020204020204" pitchFamily="34" charset="-122"/>
              </a:rPr>
              <a:t>Kırıkkale Üniversitesi, eğitim fakültesi, sınıf eğitimi anabilim dalı 		                                                   vtoptas@gmail.com</a:t>
            </a:r>
            <a:endParaRPr lang="zh-CN" altLang="en-US" sz="1600" i="1" dirty="0">
              <a:latin typeface="微软雅黑" panose="020B0503020204020204" pitchFamily="34" charset="-122"/>
            </a:endParaRPr>
          </a:p>
        </p:txBody>
      </p:sp>
      <p:sp>
        <p:nvSpPr>
          <p:cNvPr id="18" name="Dikdörtgen 17"/>
          <p:cNvSpPr/>
          <p:nvPr/>
        </p:nvSpPr>
        <p:spPr>
          <a:xfrm>
            <a:off x="355880" y="504225"/>
            <a:ext cx="11307153" cy="1323439"/>
          </a:xfrm>
          <a:prstGeom prst="rect">
            <a:avLst/>
          </a:prstGeom>
        </p:spPr>
        <p:txBody>
          <a:bodyPr wrap="square">
            <a:spAutoFit/>
          </a:bodyPr>
          <a:lstStyle/>
          <a:p>
            <a:pPr algn="ctr"/>
            <a:r>
              <a:rPr lang="tr-TR" sz="1600" b="1" dirty="0" smtClean="0">
                <a:latin typeface="微软雅黑" panose="020B0503020204020204" pitchFamily="34" charset="-122"/>
              </a:rPr>
              <a:t>T. C.</a:t>
            </a:r>
          </a:p>
          <a:p>
            <a:pPr algn="ctr"/>
            <a:r>
              <a:rPr lang="tr-TR" sz="1600" b="1" dirty="0" smtClean="0">
                <a:latin typeface="微软雅黑" panose="020B0503020204020204" pitchFamily="34" charset="-122"/>
              </a:rPr>
              <a:t>MİLLİ EĞİTİM BAKANLIĞI </a:t>
            </a:r>
          </a:p>
          <a:p>
            <a:pPr algn="ctr"/>
            <a:r>
              <a:rPr lang="tr-TR" sz="1600" b="1" dirty="0" smtClean="0">
                <a:latin typeface="微软雅黑" panose="020B0503020204020204" pitchFamily="34" charset="-122"/>
              </a:rPr>
              <a:t>Temel Eğitim Genel Müdürlüğü</a:t>
            </a:r>
          </a:p>
          <a:p>
            <a:pPr algn="ctr"/>
            <a:r>
              <a:rPr lang="tr-TR" sz="1600" b="1" dirty="0" smtClean="0">
                <a:latin typeface="微软雅黑" panose="020B0503020204020204" pitchFamily="34" charset="-122"/>
              </a:rPr>
              <a:t>2018990039 Numaralı İlkokullarda Görev Yapan Müdür/ Müdür Yardımcılarına Yönelik İlkokullarda Yetiştirme Programı (İYEP) Tanıtımı ve Uygulamaları Semineri </a:t>
            </a:r>
            <a:endParaRPr lang="tr-TR" b="1" dirty="0">
              <a:latin typeface="微软雅黑" panose="020B0503020204020204" pitchFamily="34" charset="-122"/>
            </a:endParaRPr>
          </a:p>
        </p:txBody>
      </p:sp>
      <p:sp>
        <p:nvSpPr>
          <p:cNvPr id="19" name="Metin kutusu 18"/>
          <p:cNvSpPr txBox="1"/>
          <p:nvPr/>
        </p:nvSpPr>
        <p:spPr>
          <a:xfrm>
            <a:off x="2151757" y="2044274"/>
            <a:ext cx="9012345" cy="369332"/>
          </a:xfrm>
          <a:prstGeom prst="rect">
            <a:avLst/>
          </a:prstGeom>
          <a:noFill/>
        </p:spPr>
        <p:txBody>
          <a:bodyPr wrap="square" rtlCol="0">
            <a:spAutoFit/>
          </a:bodyPr>
          <a:lstStyle/>
          <a:p>
            <a:r>
              <a:rPr lang="tr-TR" dirty="0" smtClean="0"/>
              <a:t>   </a:t>
            </a:r>
            <a:r>
              <a:rPr lang="tr-TR" sz="1600" dirty="0" smtClean="0">
                <a:solidFill>
                  <a:schemeClr val="bg1">
                    <a:lumMod val="50000"/>
                  </a:schemeClr>
                </a:solidFill>
                <a:latin typeface="Times New Roman" panose="02020603050405020304" pitchFamily="18" charset="0"/>
                <a:cs typeface="Times New Roman" panose="02020603050405020304" pitchFamily="18" charset="0"/>
              </a:rPr>
              <a:t>26-30 Mart 2018  Güvercinada Mesleki ve Teknik Anadolu Lisesi Kuşadası/AYDIN</a:t>
            </a:r>
            <a:endParaRPr lang="tr-TR" sz="1600"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20" name="直接连接符 9"/>
          <p:cNvCxnSpPr/>
          <p:nvPr/>
        </p:nvCxnSpPr>
        <p:spPr>
          <a:xfrm flipH="1">
            <a:off x="2702899" y="1937002"/>
            <a:ext cx="6877318" cy="0"/>
          </a:xfrm>
          <a:prstGeom prst="line">
            <a:avLst/>
          </a:prstGeom>
          <a:ln w="25400">
            <a:gradFill>
              <a:gsLst>
                <a:gs pos="0">
                  <a:schemeClr val="accent5">
                    <a:alpha val="0"/>
                  </a:schemeClr>
                </a:gs>
                <a:gs pos="50000">
                  <a:schemeClr val="accent5"/>
                </a:gs>
                <a:gs pos="100000">
                  <a:schemeClr val="accent5">
                    <a:alpha val="0"/>
                  </a:schemeClr>
                </a:gs>
              </a:gsLst>
              <a:lin ang="0" scaled="0"/>
            </a:gradFill>
          </a:ln>
        </p:spPr>
        <p:style>
          <a:lnRef idx="1">
            <a:schemeClr val="accent1"/>
          </a:lnRef>
          <a:fillRef idx="0">
            <a:schemeClr val="accent1"/>
          </a:fillRef>
          <a:effectRef idx="0">
            <a:schemeClr val="accent1"/>
          </a:effectRef>
          <a:fontRef idx="minor">
            <a:schemeClr val="tx1"/>
          </a:fontRef>
        </p:style>
      </p:cxnSp>
      <p:pic>
        <p:nvPicPr>
          <p:cNvPr id="1032" name="Picture 8" descr="MİLLİ EĞİTİM BAKANLIĞI PNG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468" y="5494775"/>
            <a:ext cx="1010041" cy="1004991"/>
          </a:xfrm>
          <a:prstGeom prst="rect">
            <a:avLst/>
          </a:prstGeom>
          <a:noFill/>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1036" name="Picture 12" descr="İ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435425"/>
            <a:ext cx="1404612" cy="1123690"/>
          </a:xfrm>
          <a:prstGeom prst="rect">
            <a:avLst/>
          </a:prstGeom>
          <a:noFill/>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21" name="矩形 4"/>
          <p:cNvSpPr/>
          <p:nvPr/>
        </p:nvSpPr>
        <p:spPr>
          <a:xfrm>
            <a:off x="19707" y="2649494"/>
            <a:ext cx="12136549" cy="15144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tr-TR" sz="2800" dirty="0"/>
          </a:p>
        </p:txBody>
      </p:sp>
      <p:sp>
        <p:nvSpPr>
          <p:cNvPr id="29" name="矩形 7"/>
          <p:cNvSpPr/>
          <p:nvPr/>
        </p:nvSpPr>
        <p:spPr>
          <a:xfrm>
            <a:off x="151203" y="3115121"/>
            <a:ext cx="923411" cy="7871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a:latin typeface="华康俪金黑W8(P)" pitchFamily="34" charset="-122"/>
              <a:ea typeface="华康俪金黑W8(P)" pitchFamily="34" charset="-122"/>
            </a:endParaRPr>
          </a:p>
        </p:txBody>
      </p:sp>
      <p:sp>
        <p:nvSpPr>
          <p:cNvPr id="30" name="矩形 8"/>
          <p:cNvSpPr/>
          <p:nvPr/>
        </p:nvSpPr>
        <p:spPr>
          <a:xfrm>
            <a:off x="11152891" y="3120629"/>
            <a:ext cx="1003365" cy="78715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a:latin typeface="华康俪金黑W8(P)" pitchFamily="34" charset="-122"/>
              <a:ea typeface="华康俪金黑W8(P)" pitchFamily="34" charset="-122"/>
            </a:endParaRPr>
          </a:p>
        </p:txBody>
      </p:sp>
      <p:sp>
        <p:nvSpPr>
          <p:cNvPr id="5" name="Dikdörtgen 4"/>
          <p:cNvSpPr/>
          <p:nvPr/>
        </p:nvSpPr>
        <p:spPr>
          <a:xfrm>
            <a:off x="280120" y="2960435"/>
            <a:ext cx="11631760" cy="892552"/>
          </a:xfrm>
          <a:prstGeom prst="rect">
            <a:avLst/>
          </a:prstGeom>
        </p:spPr>
        <p:txBody>
          <a:bodyPr wrap="square">
            <a:spAutoFit/>
          </a:bodyPr>
          <a:lstStyle/>
          <a:p>
            <a:pPr algn="ct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DEĞERLENDİRME VE TAKİP SÜRECİ/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DEĞERLENDİRMEDE KULLANILACAK</a:t>
            </a:r>
          </a:p>
          <a:p>
            <a:pPr algn="ct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ÖRNEK FORM VE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MATERYALLER-MODÜLLER/ BÖLÜMLER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ARASI GEÇİŞ</a:t>
            </a:r>
            <a:endParaRPr lang="tr-TR" sz="2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endParaRPr>
          </a:p>
        </p:txBody>
      </p:sp>
      <p:sp>
        <p:nvSpPr>
          <p:cNvPr id="31"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04873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1000"/>
                                        <p:tgtEl>
                                          <p:spTgt spid="21"/>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randombar(horizontal)">
                                      <p:cBhvr>
                                        <p:cTn id="10" dur="500"/>
                                        <p:tgtEl>
                                          <p:spTgt spid="2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randombar(horizontal)">
                                      <p:cBhvr>
                                        <p:cTn id="13" dur="500"/>
                                        <p:tgtEl>
                                          <p:spTgt spid="3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22" presetClass="entr" presetSubtype="4"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animBg="1"/>
      <p:bldP spid="29" grpId="0" animBg="1"/>
      <p:bldP spid="30"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Dikdörtgen 2"/>
          <p:cNvSpPr/>
          <p:nvPr/>
        </p:nvSpPr>
        <p:spPr>
          <a:xfrm>
            <a:off x="800668" y="343388"/>
            <a:ext cx="10859387" cy="1077218"/>
          </a:xfrm>
          <a:prstGeom prst="rect">
            <a:avLst/>
          </a:prstGeom>
        </p:spPr>
        <p:txBody>
          <a:bodyPr wrap="square">
            <a:spAutoFit/>
          </a:bodyPr>
          <a:lstStyle/>
          <a:p>
            <a:pPr algn="ctr"/>
            <a:r>
              <a:rPr kumimoji="1" lang="tr-TR" altLang="zh-CN" sz="3200" b="1" dirty="0" smtClean="0">
                <a:solidFill>
                  <a:srgbClr val="004E8F"/>
                </a:solidFill>
                <a:latin typeface="Calibri" panose="020F0502020204030204" pitchFamily="34" charset="0"/>
                <a:ea typeface="Tahoma" pitchFamily="34" charset="0"/>
                <a:cs typeface="Tahoma" pitchFamily="34" charset="0"/>
              </a:rPr>
              <a:t>İYEP KAPSAMINA ALINACAK ÖĞRENCİLERİN BELİRLENMESİNDE KULLANILACAK KİTAPÇIKLAR</a:t>
            </a:r>
            <a:endParaRPr kumimoji="1" lang="en-US" altLang="zh-CN" sz="3200" b="1" dirty="0">
              <a:solidFill>
                <a:srgbClr val="004E8F"/>
              </a:solidFill>
              <a:latin typeface="Calibri" panose="020F0502020204030204" pitchFamily="34" charset="0"/>
              <a:ea typeface="Tahoma" pitchFamily="34" charset="0"/>
              <a:cs typeface="Tahoma" pitchFamily="34" charset="0"/>
            </a:endParaRPr>
          </a:p>
        </p:txBody>
      </p:sp>
      <p:sp>
        <p:nvSpPr>
          <p:cNvPr id="141" name="文本框 43"/>
          <p:cNvSpPr txBox="1"/>
          <p:nvPr/>
        </p:nvSpPr>
        <p:spPr>
          <a:xfrm>
            <a:off x="7838226" y="1729138"/>
            <a:ext cx="2299983" cy="338554"/>
          </a:xfrm>
          <a:prstGeom prst="rect">
            <a:avLst/>
          </a:prstGeom>
          <a:noFill/>
        </p:spPr>
        <p:txBody>
          <a:bodyPr wrap="square" rtlCol="0">
            <a:spAutoFit/>
          </a:bodyPr>
          <a:lstStyle/>
          <a:p>
            <a:pPr algn="ctr"/>
            <a:r>
              <a:rPr lang="tr-TR" altLang="zh-CN" sz="1600" dirty="0">
                <a:solidFill>
                  <a:srgbClr val="01ACBE"/>
                </a:solidFill>
                <a:latin typeface="Impact" panose="020B0806030902050204" pitchFamily="34" charset="0"/>
              </a:rPr>
              <a:t>TÜRKÇE TESTİ </a:t>
            </a:r>
            <a:r>
              <a:rPr lang="tr-TR" altLang="zh-CN" sz="1600" dirty="0" smtClean="0">
                <a:solidFill>
                  <a:srgbClr val="01ACBE"/>
                </a:solidFill>
                <a:latin typeface="Impact" panose="020B0806030902050204" pitchFamily="34" charset="0"/>
              </a:rPr>
              <a:t>KİTAPÇIĞI</a:t>
            </a:r>
            <a:endParaRPr lang="zh-CN" altLang="en-US" sz="1600" dirty="0">
              <a:solidFill>
                <a:srgbClr val="01ACBE"/>
              </a:solidFill>
              <a:latin typeface="Impact" panose="020B0806030902050204" pitchFamily="34" charset="0"/>
            </a:endParaRPr>
          </a:p>
        </p:txBody>
      </p:sp>
      <p:grpSp>
        <p:nvGrpSpPr>
          <p:cNvPr id="145" name="组合 18"/>
          <p:cNvGrpSpPr/>
          <p:nvPr/>
        </p:nvGrpSpPr>
        <p:grpSpPr>
          <a:xfrm>
            <a:off x="508956" y="3730801"/>
            <a:ext cx="2412967" cy="1384995"/>
            <a:chOff x="6568385" y="1082008"/>
            <a:chExt cx="2086801" cy="1452145"/>
          </a:xfrm>
        </p:grpSpPr>
        <p:sp>
          <p:nvSpPr>
            <p:cNvPr id="146" name="圆角矩形 19"/>
            <p:cNvSpPr/>
            <p:nvPr/>
          </p:nvSpPr>
          <p:spPr>
            <a:xfrm>
              <a:off x="6568385" y="1182687"/>
              <a:ext cx="2086801" cy="984922"/>
            </a:xfrm>
            <a:prstGeom prst="roundRect">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47" name="文本框 21"/>
            <p:cNvSpPr txBox="1"/>
            <p:nvPr/>
          </p:nvSpPr>
          <p:spPr>
            <a:xfrm>
              <a:off x="6710509" y="1082008"/>
              <a:ext cx="1923123" cy="1452145"/>
            </a:xfrm>
            <a:prstGeom prst="rect">
              <a:avLst/>
            </a:prstGeom>
            <a:noFill/>
          </p:spPr>
          <p:txBody>
            <a:bodyPr wrap="square" rtlCol="0">
              <a:spAutoFit/>
            </a:bodyPr>
            <a:lstStyle/>
            <a:p>
              <a:r>
                <a:rPr lang="tr-TR" altLang="zh-CN" sz="2400" dirty="0" smtClean="0">
                  <a:solidFill>
                    <a:srgbClr val="E87071"/>
                  </a:solidFill>
                  <a:latin typeface="Calibri" panose="020F0502020204030204" pitchFamily="34" charset="0"/>
                  <a:ea typeface="时尚中黑简体" panose="01010104010101010101" pitchFamily="2" charset="-122"/>
                </a:rPr>
                <a:t>      </a:t>
              </a:r>
              <a:r>
                <a:rPr lang="tr-TR" altLang="zh-CN" sz="2000" b="1" dirty="0" smtClean="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30 </a:t>
              </a:r>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SORU</a:t>
              </a:r>
            </a:p>
            <a:p>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Öngörülen Süre:</a:t>
              </a:r>
            </a:p>
            <a:p>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     2 Ders Saati</a:t>
              </a:r>
            </a:p>
            <a:p>
              <a:endParaRPr lang="tr-TR" altLang="zh-CN" sz="2000" b="1" dirty="0" smtClean="0">
                <a:solidFill>
                  <a:srgbClr val="E87071"/>
                </a:solidFill>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endParaRPr>
            </a:p>
          </p:txBody>
        </p:sp>
      </p:grpSp>
      <p:grpSp>
        <p:nvGrpSpPr>
          <p:cNvPr id="154" name="组合 18"/>
          <p:cNvGrpSpPr/>
          <p:nvPr/>
        </p:nvGrpSpPr>
        <p:grpSpPr>
          <a:xfrm>
            <a:off x="9247087" y="3537335"/>
            <a:ext cx="2604436" cy="1077218"/>
            <a:chOff x="6568385" y="1095362"/>
            <a:chExt cx="2252389" cy="1129446"/>
          </a:xfrm>
        </p:grpSpPr>
        <p:sp>
          <p:nvSpPr>
            <p:cNvPr id="155" name="圆角矩形 19"/>
            <p:cNvSpPr/>
            <p:nvPr/>
          </p:nvSpPr>
          <p:spPr>
            <a:xfrm>
              <a:off x="6568385" y="1182687"/>
              <a:ext cx="2086801" cy="984922"/>
            </a:xfrm>
            <a:prstGeom prst="roundRect">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56" name="文本框 21"/>
            <p:cNvSpPr txBox="1"/>
            <p:nvPr/>
          </p:nvSpPr>
          <p:spPr>
            <a:xfrm>
              <a:off x="6897651" y="1095362"/>
              <a:ext cx="1923123" cy="1129446"/>
            </a:xfrm>
            <a:prstGeom prst="rect">
              <a:avLst/>
            </a:prstGeom>
            <a:noFill/>
          </p:spPr>
          <p:txBody>
            <a:bodyPr wrap="square" rtlCol="0">
              <a:spAutoFit/>
            </a:bodyPr>
            <a:lstStyle/>
            <a:p>
              <a:r>
                <a:rPr lang="tr-TR" altLang="zh-CN" sz="2400" dirty="0" smtClean="0">
                  <a:solidFill>
                    <a:srgbClr val="E87071"/>
                  </a:solidFill>
                  <a:latin typeface="Calibri" panose="020F0502020204030204" pitchFamily="34" charset="0"/>
                  <a:ea typeface="时尚中黑简体" panose="01010104010101010101" pitchFamily="2" charset="-122"/>
                </a:rPr>
                <a:t>      </a:t>
              </a:r>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15 SORU</a:t>
              </a:r>
            </a:p>
            <a:p>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  Öngörülen Süre</a:t>
              </a:r>
            </a:p>
            <a:p>
              <a:r>
                <a:rPr lang="tr-TR" altLang="zh-CN" sz="2000" b="1" dirty="0">
                  <a:effectLst>
                    <a:outerShdw blurRad="38100" dist="38100" dir="2700000" algn="tl">
                      <a:srgbClr val="000000">
                        <a:alpha val="43137"/>
                      </a:srgbClr>
                    </a:outerShdw>
                  </a:effectLst>
                  <a:latin typeface="Calibri" panose="020F0502020204030204" pitchFamily="34" charset="0"/>
                  <a:ea typeface="时尚中黑简体" panose="01010104010101010101" pitchFamily="2" charset="-122"/>
                </a:rPr>
                <a:t>     3 Ders Saati</a:t>
              </a:r>
            </a:p>
          </p:txBody>
        </p:sp>
      </p:grpSp>
      <p:sp>
        <p:nvSpPr>
          <p:cNvPr id="176" name="任意多边形 25"/>
          <p:cNvSpPr/>
          <p:nvPr/>
        </p:nvSpPr>
        <p:spPr>
          <a:xfrm>
            <a:off x="2995372" y="2697211"/>
            <a:ext cx="2143112" cy="3200368"/>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186" name="组合 40"/>
          <p:cNvGrpSpPr/>
          <p:nvPr/>
        </p:nvGrpSpPr>
        <p:grpSpPr>
          <a:xfrm>
            <a:off x="2840793" y="3438174"/>
            <a:ext cx="1826567" cy="2638819"/>
            <a:chOff x="3075297" y="1684749"/>
            <a:chExt cx="1266207" cy="1862902"/>
          </a:xfrm>
        </p:grpSpPr>
        <p:grpSp>
          <p:nvGrpSpPr>
            <p:cNvPr id="187" name="组合 41"/>
            <p:cNvGrpSpPr/>
            <p:nvPr/>
          </p:nvGrpSpPr>
          <p:grpSpPr>
            <a:xfrm>
              <a:off x="3075297" y="1684749"/>
              <a:ext cx="1266207" cy="1862902"/>
              <a:chOff x="2993266" y="1723328"/>
              <a:chExt cx="1411737" cy="2077014"/>
            </a:xfrm>
          </p:grpSpPr>
          <p:sp>
            <p:nvSpPr>
              <p:cNvPr id="191" name="圆角矩形 45"/>
              <p:cNvSpPr/>
              <p:nvPr/>
            </p:nvSpPr>
            <p:spPr>
              <a:xfrm rot="2700000">
                <a:off x="2800569" y="2195908"/>
                <a:ext cx="2077014" cy="1131854"/>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dirty="0"/>
              </a:p>
            </p:txBody>
          </p:sp>
          <p:sp>
            <p:nvSpPr>
              <p:cNvPr id="192" name="椭圆 46"/>
              <p:cNvSpPr/>
              <p:nvPr/>
            </p:nvSpPr>
            <p:spPr>
              <a:xfrm>
                <a:off x="2993266" y="1901066"/>
                <a:ext cx="947668" cy="947668"/>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93" name="圆角矩形 47"/>
              <p:cNvSpPr/>
              <p:nvPr/>
            </p:nvSpPr>
            <p:spPr>
              <a:xfrm rot="2700000">
                <a:off x="2918202" y="2295926"/>
                <a:ext cx="1827603" cy="902439"/>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dirty="0"/>
              </a:p>
            </p:txBody>
          </p:sp>
          <p:sp>
            <p:nvSpPr>
              <p:cNvPr id="194" name="椭圆 48"/>
              <p:cNvSpPr/>
              <p:nvPr/>
            </p:nvSpPr>
            <p:spPr>
              <a:xfrm>
                <a:off x="3086100" y="1993900"/>
                <a:ext cx="762000" cy="76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165100" dist="76200" dir="2700000" sx="97000" sy="97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188" name="组合 42"/>
            <p:cNvGrpSpPr/>
            <p:nvPr/>
          </p:nvGrpSpPr>
          <p:grpSpPr>
            <a:xfrm>
              <a:off x="3158562" y="1991530"/>
              <a:ext cx="685800" cy="462010"/>
              <a:chOff x="3158562" y="1991530"/>
              <a:chExt cx="685800" cy="462010"/>
            </a:xfrm>
          </p:grpSpPr>
          <p:sp>
            <p:nvSpPr>
              <p:cNvPr id="189" name="文本框 43"/>
              <p:cNvSpPr txBox="1"/>
              <p:nvPr/>
            </p:nvSpPr>
            <p:spPr>
              <a:xfrm>
                <a:off x="3158562" y="1991530"/>
                <a:ext cx="685800" cy="412828"/>
              </a:xfrm>
              <a:prstGeom prst="rect">
                <a:avLst/>
              </a:prstGeom>
              <a:noFill/>
            </p:spPr>
            <p:txBody>
              <a:bodyPr wrap="square" rtlCol="0">
                <a:spAutoFit/>
              </a:bodyPr>
              <a:lstStyle/>
              <a:p>
                <a:pPr algn="ctr"/>
                <a:r>
                  <a:rPr lang="tr-TR" altLang="zh-CN" sz="1600" dirty="0">
                    <a:solidFill>
                      <a:srgbClr val="E87071"/>
                    </a:solidFill>
                    <a:latin typeface="Impact" panose="020B0806030902050204" pitchFamily="34" charset="0"/>
                  </a:rPr>
                  <a:t>A</a:t>
                </a:r>
                <a:r>
                  <a:rPr lang="tr-TR" altLang="zh-CN" sz="1600" dirty="0" smtClean="0">
                    <a:solidFill>
                      <a:srgbClr val="E87071"/>
                    </a:solidFill>
                    <a:latin typeface="Impact" panose="020B0806030902050204" pitchFamily="34" charset="0"/>
                  </a:rPr>
                  <a:t> </a:t>
                </a:r>
                <a:endParaRPr lang="tr-TR" altLang="zh-CN" sz="1600" dirty="0">
                  <a:solidFill>
                    <a:srgbClr val="E87071"/>
                  </a:solidFill>
                  <a:latin typeface="Impact" panose="020B0806030902050204" pitchFamily="34" charset="0"/>
                </a:endParaRPr>
              </a:p>
              <a:p>
                <a:pPr algn="ctr"/>
                <a:r>
                  <a:rPr lang="tr-TR" altLang="zh-CN" sz="1600" dirty="0">
                    <a:solidFill>
                      <a:srgbClr val="E87071"/>
                    </a:solidFill>
                    <a:latin typeface="Impact" panose="020B0806030902050204" pitchFamily="34" charset="0"/>
                  </a:rPr>
                  <a:t>KİTAPÇIĞI</a:t>
                </a:r>
                <a:endParaRPr lang="zh-CN" altLang="en-US" sz="1600" dirty="0">
                  <a:solidFill>
                    <a:srgbClr val="E87071"/>
                  </a:solidFill>
                  <a:latin typeface="Impact" panose="020B0806030902050204" pitchFamily="34" charset="0"/>
                </a:endParaRPr>
              </a:p>
            </p:txBody>
          </p:sp>
          <p:sp>
            <p:nvSpPr>
              <p:cNvPr id="190" name="文本框 44"/>
              <p:cNvSpPr txBox="1"/>
              <p:nvPr/>
            </p:nvSpPr>
            <p:spPr>
              <a:xfrm>
                <a:off x="3220023" y="2306877"/>
                <a:ext cx="584875" cy="146663"/>
              </a:xfrm>
              <a:prstGeom prst="rect">
                <a:avLst/>
              </a:prstGeom>
              <a:noFill/>
            </p:spPr>
            <p:txBody>
              <a:bodyPr wrap="square" rtlCol="0">
                <a:spAutoFit/>
              </a:bodyPr>
              <a:lstStyle/>
              <a:p>
                <a:endParaRPr lang="zh-CN" altLang="en-US" sz="750" dirty="0">
                  <a:solidFill>
                    <a:schemeClr val="bg1">
                      <a:lumMod val="65000"/>
                    </a:schemeClr>
                  </a:solidFill>
                  <a:latin typeface="Impact" panose="020B0806030902050204" pitchFamily="34" charset="0"/>
                </a:endParaRPr>
              </a:p>
            </p:txBody>
          </p:sp>
        </p:grpSp>
      </p:grpSp>
      <p:sp>
        <p:nvSpPr>
          <p:cNvPr id="204" name="文本框 43"/>
          <p:cNvSpPr txBox="1"/>
          <p:nvPr/>
        </p:nvSpPr>
        <p:spPr>
          <a:xfrm>
            <a:off x="1810071" y="1705147"/>
            <a:ext cx="2963810" cy="338554"/>
          </a:xfrm>
          <a:prstGeom prst="rect">
            <a:avLst/>
          </a:prstGeom>
          <a:noFill/>
        </p:spPr>
        <p:txBody>
          <a:bodyPr wrap="square" rtlCol="0">
            <a:spAutoFit/>
          </a:bodyPr>
          <a:lstStyle/>
          <a:p>
            <a:pPr algn="ctr"/>
            <a:r>
              <a:rPr lang="tr-TR" altLang="zh-CN" sz="1600" dirty="0" smtClean="0">
                <a:solidFill>
                  <a:srgbClr val="E87071"/>
                </a:solidFill>
                <a:latin typeface="Impact" panose="020B0806030902050204" pitchFamily="34" charset="0"/>
              </a:rPr>
              <a:t>MATEMATİK TESTİ KİTAPÇIĞI</a:t>
            </a:r>
            <a:endParaRPr lang="zh-CN" altLang="en-US" sz="1600" dirty="0">
              <a:solidFill>
                <a:srgbClr val="E87071"/>
              </a:solidFill>
              <a:latin typeface="Impact" panose="020B0806030902050204" pitchFamily="34" charset="0"/>
            </a:endParaRPr>
          </a:p>
        </p:txBody>
      </p:sp>
      <p:sp>
        <p:nvSpPr>
          <p:cNvPr id="205" name="任意多边形 24"/>
          <p:cNvSpPr/>
          <p:nvPr/>
        </p:nvSpPr>
        <p:spPr>
          <a:xfrm flipH="1">
            <a:off x="7167499" y="2436731"/>
            <a:ext cx="2235505" cy="3605221"/>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06" name="组合 40"/>
          <p:cNvGrpSpPr/>
          <p:nvPr/>
        </p:nvGrpSpPr>
        <p:grpSpPr>
          <a:xfrm>
            <a:off x="8194603" y="3248130"/>
            <a:ext cx="1826567" cy="2638819"/>
            <a:chOff x="3075297" y="1684749"/>
            <a:chExt cx="1266207" cy="1862902"/>
          </a:xfrm>
        </p:grpSpPr>
        <p:grpSp>
          <p:nvGrpSpPr>
            <p:cNvPr id="207" name="组合 41"/>
            <p:cNvGrpSpPr/>
            <p:nvPr/>
          </p:nvGrpSpPr>
          <p:grpSpPr>
            <a:xfrm>
              <a:off x="3075297" y="1684749"/>
              <a:ext cx="1266207" cy="1862902"/>
              <a:chOff x="2993266" y="1723328"/>
              <a:chExt cx="1411737" cy="2077014"/>
            </a:xfrm>
          </p:grpSpPr>
          <p:sp>
            <p:nvSpPr>
              <p:cNvPr id="211" name="圆角矩形 45"/>
              <p:cNvSpPr/>
              <p:nvPr/>
            </p:nvSpPr>
            <p:spPr>
              <a:xfrm rot="2700000">
                <a:off x="2800569" y="2195908"/>
                <a:ext cx="2077014" cy="1131854"/>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dirty="0"/>
              </a:p>
            </p:txBody>
          </p:sp>
          <p:sp>
            <p:nvSpPr>
              <p:cNvPr id="212" name="椭圆 46"/>
              <p:cNvSpPr/>
              <p:nvPr/>
            </p:nvSpPr>
            <p:spPr>
              <a:xfrm>
                <a:off x="2993266" y="1901066"/>
                <a:ext cx="947668" cy="947668"/>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13" name="圆角矩形 47"/>
              <p:cNvSpPr/>
              <p:nvPr/>
            </p:nvSpPr>
            <p:spPr>
              <a:xfrm rot="2700000">
                <a:off x="2918202" y="2295926"/>
                <a:ext cx="1827604" cy="902439"/>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dirty="0"/>
              </a:p>
            </p:txBody>
          </p:sp>
          <p:sp>
            <p:nvSpPr>
              <p:cNvPr id="214" name="椭圆 48"/>
              <p:cNvSpPr/>
              <p:nvPr/>
            </p:nvSpPr>
            <p:spPr>
              <a:xfrm>
                <a:off x="3086100" y="1993900"/>
                <a:ext cx="762000" cy="76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165100" dist="76200" dir="2700000" sx="97000" sy="97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08" name="组合 42"/>
            <p:cNvGrpSpPr/>
            <p:nvPr/>
          </p:nvGrpSpPr>
          <p:grpSpPr>
            <a:xfrm>
              <a:off x="3169560" y="1995379"/>
              <a:ext cx="685800" cy="458161"/>
              <a:chOff x="3169560" y="1995379"/>
              <a:chExt cx="685800" cy="458161"/>
            </a:xfrm>
          </p:grpSpPr>
          <p:sp>
            <p:nvSpPr>
              <p:cNvPr id="209" name="文本框 43"/>
              <p:cNvSpPr txBox="1"/>
              <p:nvPr/>
            </p:nvSpPr>
            <p:spPr>
              <a:xfrm>
                <a:off x="3169560" y="1995379"/>
                <a:ext cx="685800" cy="412828"/>
              </a:xfrm>
              <a:prstGeom prst="rect">
                <a:avLst/>
              </a:prstGeom>
              <a:noFill/>
            </p:spPr>
            <p:txBody>
              <a:bodyPr wrap="square" rtlCol="0">
                <a:spAutoFit/>
              </a:bodyPr>
              <a:lstStyle/>
              <a:p>
                <a:pPr algn="ctr"/>
                <a:r>
                  <a:rPr lang="tr-TR" altLang="zh-CN" sz="1600" dirty="0" smtClean="0">
                    <a:solidFill>
                      <a:srgbClr val="01ACBE"/>
                    </a:solidFill>
                    <a:latin typeface="Impact" panose="020B0806030902050204" pitchFamily="34" charset="0"/>
                  </a:rPr>
                  <a:t>A</a:t>
                </a:r>
              </a:p>
              <a:p>
                <a:pPr algn="ctr"/>
                <a:r>
                  <a:rPr lang="tr-TR" altLang="zh-CN" sz="1600" dirty="0" smtClean="0">
                    <a:solidFill>
                      <a:srgbClr val="01ACBE"/>
                    </a:solidFill>
                    <a:latin typeface="Impact" panose="020B0806030902050204" pitchFamily="34" charset="0"/>
                  </a:rPr>
                  <a:t>KİTAPÇIĞI</a:t>
                </a:r>
                <a:endParaRPr lang="zh-CN" altLang="en-US" sz="1600" dirty="0">
                  <a:solidFill>
                    <a:srgbClr val="01ACBE"/>
                  </a:solidFill>
                  <a:latin typeface="Impact" panose="020B0806030902050204" pitchFamily="34" charset="0"/>
                </a:endParaRPr>
              </a:p>
            </p:txBody>
          </p:sp>
          <p:sp>
            <p:nvSpPr>
              <p:cNvPr id="210" name="文本框 44"/>
              <p:cNvSpPr txBox="1"/>
              <p:nvPr/>
            </p:nvSpPr>
            <p:spPr>
              <a:xfrm>
                <a:off x="3220023" y="2306877"/>
                <a:ext cx="584875" cy="146663"/>
              </a:xfrm>
              <a:prstGeom prst="rect">
                <a:avLst/>
              </a:prstGeom>
              <a:noFill/>
            </p:spPr>
            <p:txBody>
              <a:bodyPr wrap="square" rtlCol="0">
                <a:spAutoFit/>
              </a:bodyPr>
              <a:lstStyle/>
              <a:p>
                <a:endParaRPr lang="zh-CN" altLang="en-US" sz="750" dirty="0">
                  <a:solidFill>
                    <a:schemeClr val="bg1">
                      <a:lumMod val="65000"/>
                    </a:schemeClr>
                  </a:solidFill>
                  <a:latin typeface="Impact" panose="020B0806030902050204" pitchFamily="34" charset="0"/>
                </a:endParaRPr>
              </a:p>
            </p:txBody>
          </p:sp>
        </p:grpSp>
      </p:grpSp>
      <p:sp>
        <p:nvSpPr>
          <p:cNvPr id="215" name="Freeform 48"/>
          <p:cNvSpPr>
            <a:spLocks noEditPoints="1"/>
          </p:cNvSpPr>
          <p:nvPr/>
        </p:nvSpPr>
        <p:spPr bwMode="auto">
          <a:xfrm>
            <a:off x="5966301" y="2383806"/>
            <a:ext cx="505292" cy="549557"/>
          </a:xfrm>
          <a:custGeom>
            <a:avLst/>
            <a:gdLst>
              <a:gd name="T0" fmla="*/ 189 w 311"/>
              <a:gd name="T1" fmla="*/ 220 h 339"/>
              <a:gd name="T2" fmla="*/ 209 w 311"/>
              <a:gd name="T3" fmla="*/ 163 h 339"/>
              <a:gd name="T4" fmla="*/ 221 w 311"/>
              <a:gd name="T5" fmla="*/ 120 h 339"/>
              <a:gd name="T6" fmla="*/ 221 w 311"/>
              <a:gd name="T7" fmla="*/ 120 h 339"/>
              <a:gd name="T8" fmla="*/ 222 w 311"/>
              <a:gd name="T9" fmla="*/ 116 h 339"/>
              <a:gd name="T10" fmla="*/ 222 w 311"/>
              <a:gd name="T11" fmla="*/ 112 h 339"/>
              <a:gd name="T12" fmla="*/ 223 w 311"/>
              <a:gd name="T13" fmla="*/ 109 h 339"/>
              <a:gd name="T14" fmla="*/ 223 w 311"/>
              <a:gd name="T15" fmla="*/ 105 h 339"/>
              <a:gd name="T16" fmla="*/ 223 w 311"/>
              <a:gd name="T17" fmla="*/ 102 h 339"/>
              <a:gd name="T18" fmla="*/ 224 w 311"/>
              <a:gd name="T19" fmla="*/ 98 h 339"/>
              <a:gd name="T20" fmla="*/ 224 w 311"/>
              <a:gd name="T21" fmla="*/ 95 h 339"/>
              <a:gd name="T22" fmla="*/ 224 w 311"/>
              <a:gd name="T23" fmla="*/ 92 h 339"/>
              <a:gd name="T24" fmla="*/ 223 w 311"/>
              <a:gd name="T25" fmla="*/ 89 h 339"/>
              <a:gd name="T26" fmla="*/ 223 w 311"/>
              <a:gd name="T27" fmla="*/ 87 h 339"/>
              <a:gd name="T28" fmla="*/ 223 w 311"/>
              <a:gd name="T29" fmla="*/ 85 h 339"/>
              <a:gd name="T30" fmla="*/ 223 w 311"/>
              <a:gd name="T31" fmla="*/ 83 h 339"/>
              <a:gd name="T32" fmla="*/ 223 w 311"/>
              <a:gd name="T33" fmla="*/ 82 h 339"/>
              <a:gd name="T34" fmla="*/ 223 w 311"/>
              <a:gd name="T35" fmla="*/ 81 h 339"/>
              <a:gd name="T36" fmla="*/ 223 w 311"/>
              <a:gd name="T37" fmla="*/ 81 h 339"/>
              <a:gd name="T38" fmla="*/ 108 w 311"/>
              <a:gd name="T39" fmla="*/ 36 h 339"/>
              <a:gd name="T40" fmla="*/ 78 w 311"/>
              <a:gd name="T41" fmla="*/ 55 h 339"/>
              <a:gd name="T42" fmla="*/ 77 w 311"/>
              <a:gd name="T43" fmla="*/ 59 h 339"/>
              <a:gd name="T44" fmla="*/ 76 w 311"/>
              <a:gd name="T45" fmla="*/ 64 h 339"/>
              <a:gd name="T46" fmla="*/ 76 w 311"/>
              <a:gd name="T47" fmla="*/ 69 h 339"/>
              <a:gd name="T48" fmla="*/ 75 w 311"/>
              <a:gd name="T49" fmla="*/ 74 h 339"/>
              <a:gd name="T50" fmla="*/ 75 w 311"/>
              <a:gd name="T51" fmla="*/ 78 h 339"/>
              <a:gd name="T52" fmla="*/ 76 w 311"/>
              <a:gd name="T53" fmla="*/ 83 h 339"/>
              <a:gd name="T54" fmla="*/ 76 w 311"/>
              <a:gd name="T55" fmla="*/ 87 h 339"/>
              <a:gd name="T56" fmla="*/ 77 w 311"/>
              <a:gd name="T57" fmla="*/ 92 h 339"/>
              <a:gd name="T58" fmla="*/ 77 w 311"/>
              <a:gd name="T59" fmla="*/ 96 h 339"/>
              <a:gd name="T60" fmla="*/ 78 w 311"/>
              <a:gd name="T61" fmla="*/ 100 h 339"/>
              <a:gd name="T62" fmla="*/ 79 w 311"/>
              <a:gd name="T63" fmla="*/ 104 h 339"/>
              <a:gd name="T64" fmla="*/ 80 w 311"/>
              <a:gd name="T65" fmla="*/ 106 h 339"/>
              <a:gd name="T66" fmla="*/ 84 w 311"/>
              <a:gd name="T67" fmla="*/ 119 h 339"/>
              <a:gd name="T68" fmla="*/ 92 w 311"/>
              <a:gd name="T69" fmla="*/ 161 h 339"/>
              <a:gd name="T70" fmla="*/ 104 w 311"/>
              <a:gd name="T71" fmla="*/ 238 h 339"/>
              <a:gd name="T72" fmla="*/ 0 w 311"/>
              <a:gd name="T73" fmla="*/ 339 h 339"/>
              <a:gd name="T74" fmla="*/ 148 w 311"/>
              <a:gd name="T75" fmla="*/ 271 h 339"/>
              <a:gd name="T76" fmla="*/ 146 w 311"/>
              <a:gd name="T77" fmla="*/ 249 h 339"/>
              <a:gd name="T78" fmla="*/ 175 w 311"/>
              <a:gd name="T79" fmla="*/ 258 h 339"/>
              <a:gd name="T80" fmla="*/ 174 w 311"/>
              <a:gd name="T81" fmla="*/ 339 h 339"/>
              <a:gd name="T82" fmla="*/ 216 w 311"/>
              <a:gd name="T83" fmla="*/ 244 h 339"/>
              <a:gd name="T84" fmla="*/ 81 w 311"/>
              <a:gd name="T85" fmla="*/ 139 h 339"/>
              <a:gd name="T86" fmla="*/ 93 w 311"/>
              <a:gd name="T87" fmla="*/ 136 h 339"/>
              <a:gd name="T88" fmla="*/ 105 w 311"/>
              <a:gd name="T89" fmla="*/ 72 h 339"/>
              <a:gd name="T90" fmla="*/ 211 w 311"/>
              <a:gd name="T91" fmla="*/ 131 h 339"/>
              <a:gd name="T92" fmla="*/ 222 w 311"/>
              <a:gd name="T93" fmla="*/ 130 h 339"/>
              <a:gd name="T94" fmla="*/ 183 w 311"/>
              <a:gd name="T95" fmla="*/ 201 h 339"/>
              <a:gd name="T96" fmla="*/ 96 w 311"/>
              <a:gd name="T97" fmla="*/ 158 h 339"/>
              <a:gd name="T98" fmla="*/ 166 w 311"/>
              <a:gd name="T99" fmla="*/ 245 h 339"/>
              <a:gd name="T100" fmla="*/ 117 w 311"/>
              <a:gd name="T101" fmla="*/ 225 h 339"/>
              <a:gd name="T102" fmla="*/ 152 w 311"/>
              <a:gd name="T103" fmla="*/ 220 h 339"/>
              <a:gd name="T104" fmla="*/ 185 w 311"/>
              <a:gd name="T105" fmla="*/ 22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1" h="339">
                <a:moveTo>
                  <a:pt x="216" y="244"/>
                </a:moveTo>
                <a:cubicBezTo>
                  <a:pt x="194" y="236"/>
                  <a:pt x="189" y="220"/>
                  <a:pt x="189" y="220"/>
                </a:cubicBezTo>
                <a:cubicBezTo>
                  <a:pt x="189" y="202"/>
                  <a:pt x="189" y="202"/>
                  <a:pt x="189" y="202"/>
                </a:cubicBezTo>
                <a:cubicBezTo>
                  <a:pt x="205" y="182"/>
                  <a:pt x="209" y="163"/>
                  <a:pt x="209" y="163"/>
                </a:cubicBezTo>
                <a:cubicBezTo>
                  <a:pt x="212" y="160"/>
                  <a:pt x="218" y="154"/>
                  <a:pt x="218" y="154"/>
                </a:cubicBezTo>
                <a:cubicBezTo>
                  <a:pt x="229" y="137"/>
                  <a:pt x="225" y="116"/>
                  <a:pt x="221" y="120"/>
                </a:cubicBezTo>
                <a:cubicBezTo>
                  <a:pt x="221" y="120"/>
                  <a:pt x="221" y="121"/>
                  <a:pt x="220" y="122"/>
                </a:cubicBezTo>
                <a:cubicBezTo>
                  <a:pt x="220" y="121"/>
                  <a:pt x="221" y="121"/>
                  <a:pt x="221" y="120"/>
                </a:cubicBezTo>
                <a:cubicBezTo>
                  <a:pt x="221" y="120"/>
                  <a:pt x="221" y="119"/>
                  <a:pt x="221" y="119"/>
                </a:cubicBezTo>
                <a:cubicBezTo>
                  <a:pt x="221" y="118"/>
                  <a:pt x="221" y="117"/>
                  <a:pt x="222" y="116"/>
                </a:cubicBezTo>
                <a:cubicBezTo>
                  <a:pt x="222" y="116"/>
                  <a:pt x="222" y="116"/>
                  <a:pt x="222" y="115"/>
                </a:cubicBezTo>
                <a:cubicBezTo>
                  <a:pt x="222" y="114"/>
                  <a:pt x="222" y="113"/>
                  <a:pt x="222" y="112"/>
                </a:cubicBezTo>
                <a:cubicBezTo>
                  <a:pt x="222" y="112"/>
                  <a:pt x="222" y="112"/>
                  <a:pt x="222" y="111"/>
                </a:cubicBezTo>
                <a:cubicBezTo>
                  <a:pt x="223" y="110"/>
                  <a:pt x="223" y="110"/>
                  <a:pt x="223" y="109"/>
                </a:cubicBezTo>
                <a:cubicBezTo>
                  <a:pt x="223" y="108"/>
                  <a:pt x="223" y="108"/>
                  <a:pt x="223" y="108"/>
                </a:cubicBezTo>
                <a:cubicBezTo>
                  <a:pt x="223" y="107"/>
                  <a:pt x="223" y="106"/>
                  <a:pt x="223" y="105"/>
                </a:cubicBezTo>
                <a:cubicBezTo>
                  <a:pt x="223" y="105"/>
                  <a:pt x="223" y="105"/>
                  <a:pt x="223" y="104"/>
                </a:cubicBezTo>
                <a:cubicBezTo>
                  <a:pt x="223" y="103"/>
                  <a:pt x="223" y="103"/>
                  <a:pt x="223" y="102"/>
                </a:cubicBezTo>
                <a:cubicBezTo>
                  <a:pt x="223" y="101"/>
                  <a:pt x="223" y="101"/>
                  <a:pt x="224" y="101"/>
                </a:cubicBezTo>
                <a:cubicBezTo>
                  <a:pt x="224" y="100"/>
                  <a:pt x="224" y="99"/>
                  <a:pt x="224" y="98"/>
                </a:cubicBezTo>
                <a:cubicBezTo>
                  <a:pt x="224" y="98"/>
                  <a:pt x="224" y="98"/>
                  <a:pt x="224" y="98"/>
                </a:cubicBezTo>
                <a:cubicBezTo>
                  <a:pt x="224" y="97"/>
                  <a:pt x="224" y="96"/>
                  <a:pt x="224" y="95"/>
                </a:cubicBezTo>
                <a:cubicBezTo>
                  <a:pt x="224" y="95"/>
                  <a:pt x="224" y="95"/>
                  <a:pt x="224" y="94"/>
                </a:cubicBezTo>
                <a:cubicBezTo>
                  <a:pt x="224" y="94"/>
                  <a:pt x="224" y="93"/>
                  <a:pt x="224" y="92"/>
                </a:cubicBezTo>
                <a:cubicBezTo>
                  <a:pt x="224" y="92"/>
                  <a:pt x="224" y="92"/>
                  <a:pt x="224" y="91"/>
                </a:cubicBezTo>
                <a:cubicBezTo>
                  <a:pt x="224" y="91"/>
                  <a:pt x="224" y="90"/>
                  <a:pt x="223" y="89"/>
                </a:cubicBezTo>
                <a:cubicBezTo>
                  <a:pt x="223" y="89"/>
                  <a:pt x="223" y="89"/>
                  <a:pt x="223" y="89"/>
                </a:cubicBezTo>
                <a:cubicBezTo>
                  <a:pt x="223" y="88"/>
                  <a:pt x="223" y="88"/>
                  <a:pt x="223" y="87"/>
                </a:cubicBezTo>
                <a:cubicBezTo>
                  <a:pt x="223" y="87"/>
                  <a:pt x="223" y="87"/>
                  <a:pt x="223" y="87"/>
                </a:cubicBezTo>
                <a:cubicBezTo>
                  <a:pt x="223" y="86"/>
                  <a:pt x="223" y="86"/>
                  <a:pt x="223" y="85"/>
                </a:cubicBezTo>
                <a:cubicBezTo>
                  <a:pt x="223" y="85"/>
                  <a:pt x="223" y="85"/>
                  <a:pt x="223" y="85"/>
                </a:cubicBezTo>
                <a:cubicBezTo>
                  <a:pt x="223" y="84"/>
                  <a:pt x="223" y="84"/>
                  <a:pt x="223" y="83"/>
                </a:cubicBezTo>
                <a:cubicBezTo>
                  <a:pt x="223" y="83"/>
                  <a:pt x="223" y="83"/>
                  <a:pt x="223" y="83"/>
                </a:cubicBezTo>
                <a:cubicBezTo>
                  <a:pt x="223" y="83"/>
                  <a:pt x="223" y="82"/>
                  <a:pt x="223" y="82"/>
                </a:cubicBezTo>
                <a:cubicBezTo>
                  <a:pt x="223" y="82"/>
                  <a:pt x="223" y="82"/>
                  <a:pt x="223" y="82"/>
                </a:cubicBezTo>
                <a:cubicBezTo>
                  <a:pt x="223" y="82"/>
                  <a:pt x="223" y="81"/>
                  <a:pt x="223" y="81"/>
                </a:cubicBezTo>
                <a:cubicBezTo>
                  <a:pt x="223" y="81"/>
                  <a:pt x="223" y="81"/>
                  <a:pt x="223" y="81"/>
                </a:cubicBezTo>
                <a:cubicBezTo>
                  <a:pt x="223" y="81"/>
                  <a:pt x="223" y="81"/>
                  <a:pt x="223" y="81"/>
                </a:cubicBezTo>
                <a:cubicBezTo>
                  <a:pt x="221" y="33"/>
                  <a:pt x="182" y="21"/>
                  <a:pt x="182" y="21"/>
                </a:cubicBezTo>
                <a:cubicBezTo>
                  <a:pt x="134" y="0"/>
                  <a:pt x="108" y="36"/>
                  <a:pt x="108" y="36"/>
                </a:cubicBezTo>
                <a:cubicBezTo>
                  <a:pt x="89" y="27"/>
                  <a:pt x="79" y="51"/>
                  <a:pt x="79" y="51"/>
                </a:cubicBezTo>
                <a:cubicBezTo>
                  <a:pt x="79" y="52"/>
                  <a:pt x="78" y="54"/>
                  <a:pt x="78" y="55"/>
                </a:cubicBezTo>
                <a:cubicBezTo>
                  <a:pt x="78" y="55"/>
                  <a:pt x="78" y="56"/>
                  <a:pt x="78" y="56"/>
                </a:cubicBezTo>
                <a:cubicBezTo>
                  <a:pt x="78" y="57"/>
                  <a:pt x="77" y="58"/>
                  <a:pt x="77" y="59"/>
                </a:cubicBezTo>
                <a:cubicBezTo>
                  <a:pt x="77" y="60"/>
                  <a:pt x="77" y="60"/>
                  <a:pt x="77" y="61"/>
                </a:cubicBezTo>
                <a:cubicBezTo>
                  <a:pt x="77" y="62"/>
                  <a:pt x="76" y="63"/>
                  <a:pt x="76" y="64"/>
                </a:cubicBezTo>
                <a:cubicBezTo>
                  <a:pt x="76" y="65"/>
                  <a:pt x="76" y="65"/>
                  <a:pt x="76" y="65"/>
                </a:cubicBezTo>
                <a:cubicBezTo>
                  <a:pt x="76" y="66"/>
                  <a:pt x="76" y="68"/>
                  <a:pt x="76" y="69"/>
                </a:cubicBezTo>
                <a:cubicBezTo>
                  <a:pt x="76" y="70"/>
                  <a:pt x="76" y="70"/>
                  <a:pt x="76" y="71"/>
                </a:cubicBezTo>
                <a:cubicBezTo>
                  <a:pt x="76" y="72"/>
                  <a:pt x="75" y="73"/>
                  <a:pt x="75" y="74"/>
                </a:cubicBezTo>
                <a:cubicBezTo>
                  <a:pt x="75" y="74"/>
                  <a:pt x="75" y="75"/>
                  <a:pt x="75" y="75"/>
                </a:cubicBezTo>
                <a:cubicBezTo>
                  <a:pt x="75" y="76"/>
                  <a:pt x="75" y="77"/>
                  <a:pt x="75" y="78"/>
                </a:cubicBezTo>
                <a:cubicBezTo>
                  <a:pt x="75" y="79"/>
                  <a:pt x="75" y="79"/>
                  <a:pt x="75" y="79"/>
                </a:cubicBezTo>
                <a:cubicBezTo>
                  <a:pt x="75" y="81"/>
                  <a:pt x="76" y="82"/>
                  <a:pt x="76" y="83"/>
                </a:cubicBezTo>
                <a:cubicBezTo>
                  <a:pt x="76" y="84"/>
                  <a:pt x="76" y="84"/>
                  <a:pt x="76" y="84"/>
                </a:cubicBezTo>
                <a:cubicBezTo>
                  <a:pt x="76" y="85"/>
                  <a:pt x="76" y="86"/>
                  <a:pt x="76" y="87"/>
                </a:cubicBezTo>
                <a:cubicBezTo>
                  <a:pt x="76" y="88"/>
                  <a:pt x="76" y="88"/>
                  <a:pt x="76" y="89"/>
                </a:cubicBezTo>
                <a:cubicBezTo>
                  <a:pt x="76" y="90"/>
                  <a:pt x="76" y="91"/>
                  <a:pt x="77" y="92"/>
                </a:cubicBezTo>
                <a:cubicBezTo>
                  <a:pt x="77" y="92"/>
                  <a:pt x="77" y="92"/>
                  <a:pt x="77" y="93"/>
                </a:cubicBezTo>
                <a:cubicBezTo>
                  <a:pt x="77" y="94"/>
                  <a:pt x="77" y="95"/>
                  <a:pt x="77" y="96"/>
                </a:cubicBezTo>
                <a:cubicBezTo>
                  <a:pt x="77" y="97"/>
                  <a:pt x="77" y="97"/>
                  <a:pt x="77" y="97"/>
                </a:cubicBezTo>
                <a:cubicBezTo>
                  <a:pt x="78" y="98"/>
                  <a:pt x="78" y="99"/>
                  <a:pt x="78" y="100"/>
                </a:cubicBezTo>
                <a:cubicBezTo>
                  <a:pt x="78" y="101"/>
                  <a:pt x="78" y="101"/>
                  <a:pt x="78" y="101"/>
                </a:cubicBezTo>
                <a:cubicBezTo>
                  <a:pt x="79" y="102"/>
                  <a:pt x="79" y="103"/>
                  <a:pt x="79" y="104"/>
                </a:cubicBezTo>
                <a:cubicBezTo>
                  <a:pt x="79" y="104"/>
                  <a:pt x="79" y="105"/>
                  <a:pt x="79" y="105"/>
                </a:cubicBezTo>
                <a:cubicBezTo>
                  <a:pt x="79" y="105"/>
                  <a:pt x="80" y="105"/>
                  <a:pt x="80" y="106"/>
                </a:cubicBezTo>
                <a:cubicBezTo>
                  <a:pt x="80" y="106"/>
                  <a:pt x="80" y="106"/>
                  <a:pt x="80" y="106"/>
                </a:cubicBezTo>
                <a:cubicBezTo>
                  <a:pt x="81" y="111"/>
                  <a:pt x="83" y="115"/>
                  <a:pt x="84" y="119"/>
                </a:cubicBezTo>
                <a:cubicBezTo>
                  <a:pt x="77" y="115"/>
                  <a:pt x="76" y="123"/>
                  <a:pt x="76" y="123"/>
                </a:cubicBezTo>
                <a:cubicBezTo>
                  <a:pt x="76" y="152"/>
                  <a:pt x="92" y="161"/>
                  <a:pt x="92" y="161"/>
                </a:cubicBezTo>
                <a:cubicBezTo>
                  <a:pt x="95" y="180"/>
                  <a:pt x="114" y="200"/>
                  <a:pt x="114" y="200"/>
                </a:cubicBezTo>
                <a:cubicBezTo>
                  <a:pt x="121" y="227"/>
                  <a:pt x="104" y="238"/>
                  <a:pt x="104" y="238"/>
                </a:cubicBezTo>
                <a:cubicBezTo>
                  <a:pt x="75" y="249"/>
                  <a:pt x="75" y="249"/>
                  <a:pt x="75" y="249"/>
                </a:cubicBezTo>
                <a:cubicBezTo>
                  <a:pt x="0" y="273"/>
                  <a:pt x="0" y="339"/>
                  <a:pt x="0" y="339"/>
                </a:cubicBezTo>
                <a:cubicBezTo>
                  <a:pt x="137" y="339"/>
                  <a:pt x="137" y="339"/>
                  <a:pt x="137" y="339"/>
                </a:cubicBezTo>
                <a:cubicBezTo>
                  <a:pt x="148" y="271"/>
                  <a:pt x="148" y="271"/>
                  <a:pt x="148" y="271"/>
                </a:cubicBezTo>
                <a:cubicBezTo>
                  <a:pt x="136" y="258"/>
                  <a:pt x="136" y="258"/>
                  <a:pt x="136" y="258"/>
                </a:cubicBezTo>
                <a:cubicBezTo>
                  <a:pt x="146" y="249"/>
                  <a:pt x="146" y="249"/>
                  <a:pt x="146" y="249"/>
                </a:cubicBezTo>
                <a:cubicBezTo>
                  <a:pt x="166" y="249"/>
                  <a:pt x="166" y="249"/>
                  <a:pt x="166" y="249"/>
                </a:cubicBezTo>
                <a:cubicBezTo>
                  <a:pt x="175" y="258"/>
                  <a:pt x="175" y="258"/>
                  <a:pt x="175" y="258"/>
                </a:cubicBezTo>
                <a:cubicBezTo>
                  <a:pt x="164" y="271"/>
                  <a:pt x="164" y="271"/>
                  <a:pt x="164" y="271"/>
                </a:cubicBezTo>
                <a:cubicBezTo>
                  <a:pt x="174" y="339"/>
                  <a:pt x="174" y="339"/>
                  <a:pt x="174" y="339"/>
                </a:cubicBezTo>
                <a:cubicBezTo>
                  <a:pt x="311" y="339"/>
                  <a:pt x="311" y="339"/>
                  <a:pt x="311" y="339"/>
                </a:cubicBezTo>
                <a:cubicBezTo>
                  <a:pt x="307" y="274"/>
                  <a:pt x="238" y="252"/>
                  <a:pt x="216" y="244"/>
                </a:cubicBezTo>
                <a:close/>
                <a:moveTo>
                  <a:pt x="96" y="158"/>
                </a:moveTo>
                <a:cubicBezTo>
                  <a:pt x="94" y="157"/>
                  <a:pt x="86" y="153"/>
                  <a:pt x="81" y="139"/>
                </a:cubicBezTo>
                <a:cubicBezTo>
                  <a:pt x="81" y="139"/>
                  <a:pt x="77" y="124"/>
                  <a:pt x="81" y="123"/>
                </a:cubicBezTo>
                <a:cubicBezTo>
                  <a:pt x="81" y="123"/>
                  <a:pt x="86" y="119"/>
                  <a:pt x="93" y="136"/>
                </a:cubicBezTo>
                <a:cubicBezTo>
                  <a:pt x="94" y="139"/>
                  <a:pt x="96" y="142"/>
                  <a:pt x="97" y="143"/>
                </a:cubicBezTo>
                <a:cubicBezTo>
                  <a:pt x="97" y="143"/>
                  <a:pt x="82" y="98"/>
                  <a:pt x="105" y="72"/>
                </a:cubicBezTo>
                <a:cubicBezTo>
                  <a:pt x="105" y="72"/>
                  <a:pt x="155" y="137"/>
                  <a:pt x="211" y="104"/>
                </a:cubicBezTo>
                <a:cubicBezTo>
                  <a:pt x="211" y="131"/>
                  <a:pt x="211" y="131"/>
                  <a:pt x="211" y="131"/>
                </a:cubicBezTo>
                <a:cubicBezTo>
                  <a:pt x="211" y="138"/>
                  <a:pt x="211" y="143"/>
                  <a:pt x="215" y="136"/>
                </a:cubicBezTo>
                <a:cubicBezTo>
                  <a:pt x="222" y="120"/>
                  <a:pt x="222" y="130"/>
                  <a:pt x="222" y="130"/>
                </a:cubicBezTo>
                <a:cubicBezTo>
                  <a:pt x="220" y="148"/>
                  <a:pt x="212" y="156"/>
                  <a:pt x="206" y="161"/>
                </a:cubicBezTo>
                <a:cubicBezTo>
                  <a:pt x="201" y="176"/>
                  <a:pt x="193" y="190"/>
                  <a:pt x="183" y="201"/>
                </a:cubicBezTo>
                <a:cubicBezTo>
                  <a:pt x="152" y="236"/>
                  <a:pt x="121" y="201"/>
                  <a:pt x="121" y="201"/>
                </a:cubicBezTo>
                <a:cubicBezTo>
                  <a:pt x="109" y="191"/>
                  <a:pt x="101" y="175"/>
                  <a:pt x="96" y="158"/>
                </a:cubicBezTo>
                <a:close/>
                <a:moveTo>
                  <a:pt x="185" y="222"/>
                </a:moveTo>
                <a:cubicBezTo>
                  <a:pt x="166" y="245"/>
                  <a:pt x="166" y="245"/>
                  <a:pt x="166" y="245"/>
                </a:cubicBezTo>
                <a:cubicBezTo>
                  <a:pt x="147" y="245"/>
                  <a:pt x="147" y="245"/>
                  <a:pt x="147" y="245"/>
                </a:cubicBezTo>
                <a:cubicBezTo>
                  <a:pt x="117" y="225"/>
                  <a:pt x="117" y="225"/>
                  <a:pt x="117" y="225"/>
                </a:cubicBezTo>
                <a:cubicBezTo>
                  <a:pt x="117" y="225"/>
                  <a:pt x="119" y="216"/>
                  <a:pt x="119" y="204"/>
                </a:cubicBezTo>
                <a:cubicBezTo>
                  <a:pt x="119" y="204"/>
                  <a:pt x="132" y="221"/>
                  <a:pt x="152" y="220"/>
                </a:cubicBezTo>
                <a:cubicBezTo>
                  <a:pt x="152" y="220"/>
                  <a:pt x="171" y="222"/>
                  <a:pt x="185" y="204"/>
                </a:cubicBezTo>
                <a:lnTo>
                  <a:pt x="185" y="222"/>
                </a:lnTo>
                <a:close/>
              </a:path>
            </a:pathLst>
          </a:custGeom>
          <a:solidFill>
            <a:srgbClr val="A7A9AC"/>
          </a:solidFill>
          <a:ln>
            <a:noFill/>
          </a:ln>
          <a:effectLst>
            <a:innerShdw blurRad="12700" dist="11430" dir="13500000">
              <a:prstClr val="black">
                <a:alpha val="5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latin typeface="Arial" panose="020B0604020202020204" pitchFamily="34" charset="0"/>
              <a:ea typeface="微软雅黑" panose="020B0503020204020204" pitchFamily="34" charset="-122"/>
              <a:sym typeface="Arial" panose="020B0604020202020204" pitchFamily="34" charset="0"/>
            </a:endParaRPr>
          </a:p>
        </p:txBody>
      </p:sp>
      <p:grpSp>
        <p:nvGrpSpPr>
          <p:cNvPr id="216" name="组合 26"/>
          <p:cNvGrpSpPr/>
          <p:nvPr/>
        </p:nvGrpSpPr>
        <p:grpSpPr>
          <a:xfrm>
            <a:off x="4925008" y="2880015"/>
            <a:ext cx="2609393" cy="2648682"/>
            <a:chOff x="4942163" y="2314437"/>
            <a:chExt cx="2307674" cy="2307674"/>
          </a:xfrm>
        </p:grpSpPr>
        <p:grpSp>
          <p:nvGrpSpPr>
            <p:cNvPr id="217" name="组合 27"/>
            <p:cNvGrpSpPr/>
            <p:nvPr/>
          </p:nvGrpSpPr>
          <p:grpSpPr>
            <a:xfrm>
              <a:off x="4942163" y="2314437"/>
              <a:ext cx="2307674" cy="2307674"/>
              <a:chOff x="4942163" y="2314437"/>
              <a:chExt cx="2307674" cy="2307674"/>
            </a:xfrm>
          </p:grpSpPr>
          <p:sp>
            <p:nvSpPr>
              <p:cNvPr id="228" name="椭圆 38"/>
              <p:cNvSpPr/>
              <p:nvPr/>
            </p:nvSpPr>
            <p:spPr>
              <a:xfrm>
                <a:off x="4942163" y="2314437"/>
                <a:ext cx="2307674" cy="2307674"/>
              </a:xfrm>
              <a:prstGeom prst="ellipse">
                <a:avLst/>
              </a:prstGeom>
              <a:gradFill flip="none" rotWithShape="1">
                <a:gsLst>
                  <a:gs pos="0">
                    <a:schemeClr val="bg1">
                      <a:lumMod val="85000"/>
                    </a:schemeClr>
                  </a:gs>
                  <a:gs pos="100000">
                    <a:schemeClr val="bg1"/>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368300" dist="190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29" name="椭圆 39"/>
              <p:cNvSpPr/>
              <p:nvPr/>
            </p:nvSpPr>
            <p:spPr>
              <a:xfrm>
                <a:off x="5121441" y="2493714"/>
                <a:ext cx="1949119" cy="1949119"/>
              </a:xfrm>
              <a:prstGeom prst="ellipse">
                <a:avLst/>
              </a:prstGeom>
              <a:gradFill>
                <a:gsLst>
                  <a:gs pos="0">
                    <a:schemeClr val="bg1"/>
                  </a:gs>
                  <a:gs pos="100000">
                    <a:schemeClr val="bg1">
                      <a:lumMod val="75000"/>
                    </a:schemeClr>
                  </a:gs>
                </a:gsLst>
                <a:lin ang="2700000" scaled="1"/>
              </a:gradFill>
              <a:ln>
                <a:noFill/>
              </a:ln>
              <a:effectLst>
                <a:outerShdw blurRad="304800" dist="1270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18" name="Group 35"/>
            <p:cNvGrpSpPr>
              <a:grpSpLocks noChangeAspect="1"/>
            </p:cNvGrpSpPr>
            <p:nvPr/>
          </p:nvGrpSpPr>
          <p:grpSpPr bwMode="auto">
            <a:xfrm>
              <a:off x="5224341" y="2507866"/>
              <a:ext cx="1792121" cy="1737814"/>
              <a:chOff x="3477" y="1809"/>
              <a:chExt cx="726" cy="704"/>
            </a:xfrm>
            <a:solidFill>
              <a:schemeClr val="bg1">
                <a:lumMod val="65000"/>
                <a:alpha val="50000"/>
              </a:schemeClr>
            </a:solidFill>
          </p:grpSpPr>
          <p:sp>
            <p:nvSpPr>
              <p:cNvPr id="219" name="Freeform 36"/>
              <p:cNvSpPr>
                <a:spLocks/>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0" name="Freeform 37"/>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1" name="Freeform 38"/>
              <p:cNvSpPr>
                <a:spLocks/>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2" name="Freeform 39"/>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3" name="Freeform 40"/>
              <p:cNvSpPr>
                <a:spLocks/>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4" name="Freeform 41"/>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5" name="Freeform 42"/>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6" name="Freeform 43"/>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7" name="Freeform 44"/>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spTree>
    <p:extLst>
      <p:ext uri="{BB962C8B-B14F-4D97-AF65-F5344CB8AC3E}">
        <p14:creationId xmlns:p14="http://schemas.microsoft.com/office/powerpoint/2010/main" val="70418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anim calcmode="lin" valueType="num">
                                      <p:cBhvr>
                                        <p:cTn id="8" dur="1000" fill="hold"/>
                                        <p:tgtEl>
                                          <p:spTgt spid="145"/>
                                        </p:tgtEl>
                                        <p:attrNameLst>
                                          <p:attrName>ppt_x</p:attrName>
                                        </p:attrNameLst>
                                      </p:cBhvr>
                                      <p:tavLst>
                                        <p:tav tm="0">
                                          <p:val>
                                            <p:strVal val="#ppt_x"/>
                                          </p:val>
                                        </p:tav>
                                        <p:tav tm="100000">
                                          <p:val>
                                            <p:strVal val="#ppt_x"/>
                                          </p:val>
                                        </p:tav>
                                      </p:tavLst>
                                    </p:anim>
                                    <p:anim calcmode="lin" valueType="num">
                                      <p:cBhvr>
                                        <p:cTn id="9" dur="1000" fill="hold"/>
                                        <p:tgtEl>
                                          <p:spTgt spid="14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6"/>
                                        </p:tgtEl>
                                        <p:attrNameLst>
                                          <p:attrName>style.visibility</p:attrName>
                                        </p:attrNameLst>
                                      </p:cBhvr>
                                      <p:to>
                                        <p:strVal val="visible"/>
                                      </p:to>
                                    </p:set>
                                    <p:animEffect transition="in" filter="fade">
                                      <p:cBhvr>
                                        <p:cTn id="12" dur="1000"/>
                                        <p:tgtEl>
                                          <p:spTgt spid="186"/>
                                        </p:tgtEl>
                                      </p:cBhvr>
                                    </p:animEffect>
                                    <p:anim calcmode="lin" valueType="num">
                                      <p:cBhvr>
                                        <p:cTn id="13" dur="1000" fill="hold"/>
                                        <p:tgtEl>
                                          <p:spTgt spid="186"/>
                                        </p:tgtEl>
                                        <p:attrNameLst>
                                          <p:attrName>ppt_x</p:attrName>
                                        </p:attrNameLst>
                                      </p:cBhvr>
                                      <p:tavLst>
                                        <p:tav tm="0">
                                          <p:val>
                                            <p:strVal val="#ppt_x"/>
                                          </p:val>
                                        </p:tav>
                                        <p:tav tm="100000">
                                          <p:val>
                                            <p:strVal val="#ppt_x"/>
                                          </p:val>
                                        </p:tav>
                                      </p:tavLst>
                                    </p:anim>
                                    <p:anim calcmode="lin" valueType="num">
                                      <p:cBhvr>
                                        <p:cTn id="14" dur="1000" fill="hold"/>
                                        <p:tgtEl>
                                          <p:spTgt spid="18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4"/>
                                        </p:tgtEl>
                                        <p:attrNameLst>
                                          <p:attrName>style.visibility</p:attrName>
                                        </p:attrNameLst>
                                      </p:cBhvr>
                                      <p:to>
                                        <p:strVal val="visible"/>
                                      </p:to>
                                    </p:set>
                                    <p:animEffect transition="in" filter="fade">
                                      <p:cBhvr>
                                        <p:cTn id="17" dur="1000"/>
                                        <p:tgtEl>
                                          <p:spTgt spid="204"/>
                                        </p:tgtEl>
                                      </p:cBhvr>
                                    </p:animEffect>
                                    <p:anim calcmode="lin" valueType="num">
                                      <p:cBhvr>
                                        <p:cTn id="18" dur="1000" fill="hold"/>
                                        <p:tgtEl>
                                          <p:spTgt spid="204"/>
                                        </p:tgtEl>
                                        <p:attrNameLst>
                                          <p:attrName>ppt_x</p:attrName>
                                        </p:attrNameLst>
                                      </p:cBhvr>
                                      <p:tavLst>
                                        <p:tav tm="0">
                                          <p:val>
                                            <p:strVal val="#ppt_x"/>
                                          </p:val>
                                        </p:tav>
                                        <p:tav tm="100000">
                                          <p:val>
                                            <p:strVal val="#ppt_x"/>
                                          </p:val>
                                        </p:tav>
                                      </p:tavLst>
                                    </p:anim>
                                    <p:anim calcmode="lin" valueType="num">
                                      <p:cBhvr>
                                        <p:cTn id="19" dur="1000" fill="hold"/>
                                        <p:tgtEl>
                                          <p:spTgt spid="20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1"/>
                                        </p:tgtEl>
                                        <p:attrNameLst>
                                          <p:attrName>style.visibility</p:attrName>
                                        </p:attrNameLst>
                                      </p:cBhvr>
                                      <p:to>
                                        <p:strVal val="visible"/>
                                      </p:to>
                                    </p:set>
                                    <p:animEffect transition="in" filter="fade">
                                      <p:cBhvr>
                                        <p:cTn id="24" dur="1000"/>
                                        <p:tgtEl>
                                          <p:spTgt spid="141"/>
                                        </p:tgtEl>
                                      </p:cBhvr>
                                    </p:animEffect>
                                    <p:anim calcmode="lin" valueType="num">
                                      <p:cBhvr>
                                        <p:cTn id="25" dur="1000" fill="hold"/>
                                        <p:tgtEl>
                                          <p:spTgt spid="141"/>
                                        </p:tgtEl>
                                        <p:attrNameLst>
                                          <p:attrName>ppt_x</p:attrName>
                                        </p:attrNameLst>
                                      </p:cBhvr>
                                      <p:tavLst>
                                        <p:tav tm="0">
                                          <p:val>
                                            <p:strVal val="#ppt_x"/>
                                          </p:val>
                                        </p:tav>
                                        <p:tav tm="100000">
                                          <p:val>
                                            <p:strVal val="#ppt_x"/>
                                          </p:val>
                                        </p:tav>
                                      </p:tavLst>
                                    </p:anim>
                                    <p:anim calcmode="lin" valueType="num">
                                      <p:cBhvr>
                                        <p:cTn id="26" dur="1000" fill="hold"/>
                                        <p:tgtEl>
                                          <p:spTgt spid="14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4"/>
                                        </p:tgtEl>
                                        <p:attrNameLst>
                                          <p:attrName>style.visibility</p:attrName>
                                        </p:attrNameLst>
                                      </p:cBhvr>
                                      <p:to>
                                        <p:strVal val="visible"/>
                                      </p:to>
                                    </p:set>
                                    <p:animEffect transition="in" filter="fade">
                                      <p:cBhvr>
                                        <p:cTn id="29" dur="1000"/>
                                        <p:tgtEl>
                                          <p:spTgt spid="154"/>
                                        </p:tgtEl>
                                      </p:cBhvr>
                                    </p:animEffect>
                                    <p:anim calcmode="lin" valueType="num">
                                      <p:cBhvr>
                                        <p:cTn id="30" dur="1000" fill="hold"/>
                                        <p:tgtEl>
                                          <p:spTgt spid="154"/>
                                        </p:tgtEl>
                                        <p:attrNameLst>
                                          <p:attrName>ppt_x</p:attrName>
                                        </p:attrNameLst>
                                      </p:cBhvr>
                                      <p:tavLst>
                                        <p:tav tm="0">
                                          <p:val>
                                            <p:strVal val="#ppt_x"/>
                                          </p:val>
                                        </p:tav>
                                        <p:tav tm="100000">
                                          <p:val>
                                            <p:strVal val="#ppt_x"/>
                                          </p:val>
                                        </p:tav>
                                      </p:tavLst>
                                    </p:anim>
                                    <p:anim calcmode="lin" valueType="num">
                                      <p:cBhvr>
                                        <p:cTn id="31" dur="1000" fill="hold"/>
                                        <p:tgtEl>
                                          <p:spTgt spid="154"/>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6"/>
                                        </p:tgtEl>
                                        <p:attrNameLst>
                                          <p:attrName>style.visibility</p:attrName>
                                        </p:attrNameLst>
                                      </p:cBhvr>
                                      <p:to>
                                        <p:strVal val="visible"/>
                                      </p:to>
                                    </p:set>
                                    <p:animEffect transition="in" filter="fade">
                                      <p:cBhvr>
                                        <p:cTn id="34" dur="1000"/>
                                        <p:tgtEl>
                                          <p:spTgt spid="206"/>
                                        </p:tgtEl>
                                      </p:cBhvr>
                                    </p:animEffect>
                                    <p:anim calcmode="lin" valueType="num">
                                      <p:cBhvr>
                                        <p:cTn id="35" dur="1000" fill="hold"/>
                                        <p:tgtEl>
                                          <p:spTgt spid="206"/>
                                        </p:tgtEl>
                                        <p:attrNameLst>
                                          <p:attrName>ppt_x</p:attrName>
                                        </p:attrNameLst>
                                      </p:cBhvr>
                                      <p:tavLst>
                                        <p:tav tm="0">
                                          <p:val>
                                            <p:strVal val="#ppt_x"/>
                                          </p:val>
                                        </p:tav>
                                        <p:tav tm="100000">
                                          <p:val>
                                            <p:strVal val="#ppt_x"/>
                                          </p:val>
                                        </p:tav>
                                      </p:tavLst>
                                    </p:anim>
                                    <p:anim calcmode="lin" valueType="num">
                                      <p:cBhvr>
                                        <p:cTn id="36" dur="1000" fill="hold"/>
                                        <p:tgtEl>
                                          <p:spTgt spid="2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p:bldP spid="2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24" y="3091334"/>
            <a:ext cx="2309631" cy="3401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7855" y="686103"/>
            <a:ext cx="3493305" cy="4810453"/>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5282" y="686102"/>
            <a:ext cx="3397031" cy="4810453"/>
          </a:xfrm>
          <a:prstGeom prst="rect">
            <a:avLst/>
          </a:prstGeom>
          <a:noFill/>
          <a:ln w="9525">
            <a:solidFill>
              <a:schemeClr val="tx1"/>
            </a:solidFill>
            <a:miter lim="800000"/>
            <a:headEnd/>
            <a:tailEnd/>
          </a:ln>
          <a:effectLst>
            <a:outerShdw blurRad="50800" dist="38100" algn="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5"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8109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AutoShape 4" descr="offer man p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offer man p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Dikdörtgen 9"/>
          <p:cNvSpPr/>
          <p:nvPr/>
        </p:nvSpPr>
        <p:spPr>
          <a:xfrm>
            <a:off x="1148355" y="666420"/>
            <a:ext cx="9497684" cy="1077218"/>
          </a:xfrm>
          <a:prstGeom prst="rect">
            <a:avLst/>
          </a:prstGeom>
        </p:spPr>
        <p:txBody>
          <a:bodyPr wrap="square">
            <a:spAutoFit/>
          </a:bodyPr>
          <a:lstStyle/>
          <a:p>
            <a:pPr algn="ctr"/>
            <a:r>
              <a:rPr kumimoji="1" lang="tr-TR" altLang="zh-CN" sz="3200" b="1" dirty="0" smtClean="0">
                <a:solidFill>
                  <a:srgbClr val="004E8F"/>
                </a:solidFill>
                <a:latin typeface="Calibri" panose="020F0502020204030204" pitchFamily="34" charset="0"/>
                <a:ea typeface="Tahoma" pitchFamily="34" charset="0"/>
                <a:cs typeface="Tahoma" pitchFamily="34" charset="0"/>
              </a:rPr>
              <a:t>Türkçe </a:t>
            </a:r>
            <a:r>
              <a:rPr kumimoji="1" lang="tr-TR" altLang="zh-CN" sz="3200" b="1" dirty="0">
                <a:solidFill>
                  <a:srgbClr val="004E8F"/>
                </a:solidFill>
                <a:latin typeface="Calibri" panose="020F0502020204030204" pitchFamily="34" charset="0"/>
                <a:ea typeface="Tahoma" pitchFamily="34" charset="0"/>
                <a:cs typeface="Tahoma" pitchFamily="34" charset="0"/>
              </a:rPr>
              <a:t>Dersi İçin </a:t>
            </a:r>
            <a:r>
              <a:rPr kumimoji="1" lang="tr-TR" altLang="zh-CN" sz="3200" b="1" dirty="0" smtClean="0">
                <a:solidFill>
                  <a:srgbClr val="004E8F"/>
                </a:solidFill>
                <a:latin typeface="Calibri" panose="020F0502020204030204" pitchFamily="34" charset="0"/>
                <a:ea typeface="Tahoma" pitchFamily="34" charset="0"/>
                <a:cs typeface="Tahoma" pitchFamily="34" charset="0"/>
              </a:rPr>
              <a:t>İYEP </a:t>
            </a:r>
            <a:r>
              <a:rPr kumimoji="1" lang="tr-TR" altLang="zh-CN" sz="3200" b="1" dirty="0">
                <a:solidFill>
                  <a:srgbClr val="004E8F"/>
                </a:solidFill>
                <a:latin typeface="Calibri" panose="020F0502020204030204" pitchFamily="34" charset="0"/>
                <a:ea typeface="Tahoma" pitchFamily="34" charset="0"/>
                <a:cs typeface="Tahoma" pitchFamily="34" charset="0"/>
              </a:rPr>
              <a:t>Kapsamına Alınacak </a:t>
            </a:r>
            <a:endParaRPr kumimoji="1" lang="tr-TR" altLang="zh-CN" sz="3200" b="1" dirty="0" smtClean="0">
              <a:solidFill>
                <a:srgbClr val="004E8F"/>
              </a:solidFill>
              <a:latin typeface="Calibri" panose="020F0502020204030204" pitchFamily="34" charset="0"/>
              <a:ea typeface="Tahoma" pitchFamily="34" charset="0"/>
              <a:cs typeface="Tahoma" pitchFamily="34" charset="0"/>
            </a:endParaRPr>
          </a:p>
          <a:p>
            <a:pPr algn="ctr"/>
            <a:r>
              <a:rPr kumimoji="1" lang="tr-TR" altLang="zh-CN" sz="3200" b="1" dirty="0" smtClean="0">
                <a:solidFill>
                  <a:srgbClr val="004E8F"/>
                </a:solidFill>
                <a:latin typeface="Calibri" panose="020F0502020204030204" pitchFamily="34" charset="0"/>
                <a:ea typeface="Tahoma" pitchFamily="34" charset="0"/>
                <a:cs typeface="Tahoma" pitchFamily="34" charset="0"/>
              </a:rPr>
              <a:t>Öğrencileri Belirleme Modeli</a:t>
            </a:r>
            <a:endParaRPr kumimoji="1" lang="en-US" altLang="zh-CN" sz="3200" b="1" dirty="0">
              <a:solidFill>
                <a:srgbClr val="004E8F"/>
              </a:solidFill>
              <a:latin typeface="Calibri" panose="020F0502020204030204" pitchFamily="34" charset="0"/>
              <a:ea typeface="Tahoma" pitchFamily="34" charset="0"/>
              <a:cs typeface="Tahoma" pitchFamily="34" charset="0"/>
            </a:endParaRPr>
          </a:p>
        </p:txBody>
      </p:sp>
      <p:grpSp>
        <p:nvGrpSpPr>
          <p:cNvPr id="15" name="Group 17"/>
          <p:cNvGrpSpPr/>
          <p:nvPr/>
        </p:nvGrpSpPr>
        <p:grpSpPr>
          <a:xfrm>
            <a:off x="724919" y="2160309"/>
            <a:ext cx="10742162" cy="2741180"/>
            <a:chOff x="623888" y="1690577"/>
            <a:chExt cx="5261535" cy="4686897"/>
          </a:xfrm>
        </p:grpSpPr>
        <p:sp>
          <p:nvSpPr>
            <p:cNvPr id="16"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9" name="Dikdörtgen 18"/>
          <p:cNvSpPr/>
          <p:nvPr/>
        </p:nvSpPr>
        <p:spPr>
          <a:xfrm>
            <a:off x="1175009" y="2985927"/>
            <a:ext cx="9497683" cy="1477328"/>
          </a:xfrm>
          <a:prstGeom prst="rect">
            <a:avLst/>
          </a:prstGeom>
        </p:spPr>
        <p:txBody>
          <a:bodyPr wrap="square">
            <a:spAutoFit/>
          </a:bodyPr>
          <a:lstStyle/>
          <a:p>
            <a:pPr>
              <a:lnSpc>
                <a:spcPct val="150000"/>
              </a:lnSpc>
            </a:pPr>
            <a:r>
              <a:rPr lang="tr-TR" sz="2000" dirty="0" smtClean="0">
                <a:latin typeface="Calibri" panose="020F0502020204030204" pitchFamily="34" charset="0"/>
              </a:rPr>
              <a:t>Türkçe </a:t>
            </a:r>
            <a:r>
              <a:rPr lang="tr-TR" sz="2000" dirty="0">
                <a:latin typeface="Calibri" panose="020F0502020204030204" pitchFamily="34" charset="0"/>
              </a:rPr>
              <a:t>dersi için uygulanacak form 15 sorudan oluşmaktadır. Buna göre formda yer alan soruların ait oldukları modüller, her bir modülden elde edilecek en yüksek toplam puan ve her bir modül için kesme noktaları tablodaki gibidir:</a:t>
            </a:r>
            <a:endParaRPr lang="tr-TR" sz="2000" dirty="0" smtClean="0">
              <a:latin typeface="Calibri" panose="020F0502020204030204" pitchFamily="34" charset="0"/>
            </a:endParaRPr>
          </a:p>
        </p:txBody>
      </p:sp>
      <p:pic>
        <p:nvPicPr>
          <p:cNvPr id="21"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6039" y="2253029"/>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22" name="Freeform 32"/>
          <p:cNvSpPr/>
          <p:nvPr/>
        </p:nvSpPr>
        <p:spPr>
          <a:xfrm>
            <a:off x="724919" y="2288496"/>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86740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Dikdörtgen 2"/>
          <p:cNvSpPr/>
          <p:nvPr/>
        </p:nvSpPr>
        <p:spPr>
          <a:xfrm>
            <a:off x="445824" y="3675297"/>
            <a:ext cx="11300347" cy="1938992"/>
          </a:xfrm>
          <a:prstGeom prst="rect">
            <a:avLst/>
          </a:prstGeom>
        </p:spPr>
        <p:txBody>
          <a:bodyPr wrap="square">
            <a:spAutoFit/>
          </a:bodyPr>
          <a:lstStyle/>
          <a:p>
            <a:pPr>
              <a:lnSpc>
                <a:spcPct val="150000"/>
              </a:lnSpc>
            </a:pPr>
            <a:r>
              <a:rPr lang="tr-TR" sz="2000" dirty="0" smtClean="0">
                <a:latin typeface="Calibri" panose="020F0502020204030204" pitchFamily="34" charset="0"/>
              </a:rPr>
              <a:t>Tabloya </a:t>
            </a:r>
            <a:r>
              <a:rPr lang="tr-TR" sz="2000" dirty="0">
                <a:latin typeface="Calibri" panose="020F0502020204030204" pitchFamily="34" charset="0"/>
              </a:rPr>
              <a:t>göre;</a:t>
            </a:r>
          </a:p>
          <a:p>
            <a:pPr marL="742950" lvl="1" indent="-285750">
              <a:lnSpc>
                <a:spcPct val="150000"/>
              </a:lnSpc>
              <a:buFont typeface="Wingdings" panose="05000000000000000000" pitchFamily="2" charset="2"/>
              <a:buChar char="Ø"/>
            </a:pPr>
            <a:r>
              <a:rPr lang="tr-TR" sz="2000" b="1" dirty="0">
                <a:solidFill>
                  <a:srgbClr val="C00000"/>
                </a:solidFill>
                <a:latin typeface="Calibri" panose="020F0502020204030204" pitchFamily="34" charset="0"/>
              </a:rPr>
              <a:t>M</a:t>
            </a:r>
            <a:r>
              <a:rPr lang="tr-TR" sz="2000" b="1" dirty="0" smtClean="0">
                <a:solidFill>
                  <a:srgbClr val="C00000"/>
                </a:solidFill>
                <a:latin typeface="Calibri" panose="020F0502020204030204" pitchFamily="34" charset="0"/>
              </a:rPr>
              <a:t>odül </a:t>
            </a:r>
            <a:r>
              <a:rPr lang="tr-TR" sz="2000" b="1" dirty="0">
                <a:solidFill>
                  <a:srgbClr val="C00000"/>
                </a:solidFill>
                <a:latin typeface="Calibri" panose="020F0502020204030204" pitchFamily="34" charset="0"/>
              </a:rPr>
              <a:t>1</a:t>
            </a:r>
            <a:r>
              <a:rPr lang="tr-TR" sz="2000" dirty="0">
                <a:latin typeface="Calibri" panose="020F0502020204030204" pitchFamily="34" charset="0"/>
              </a:rPr>
              <a:t>’den </a:t>
            </a:r>
            <a:r>
              <a:rPr lang="tr-TR" sz="2000" b="1" dirty="0">
                <a:solidFill>
                  <a:srgbClr val="C00000"/>
                </a:solidFill>
                <a:latin typeface="Calibri" panose="020F0502020204030204" pitchFamily="34" charset="0"/>
              </a:rPr>
              <a:t>10,5</a:t>
            </a:r>
            <a:r>
              <a:rPr lang="tr-TR" sz="2000" dirty="0">
                <a:latin typeface="Calibri" panose="020F0502020204030204" pitchFamily="34" charset="0"/>
              </a:rPr>
              <a:t> üstünde puan alan öğrenciler </a:t>
            </a:r>
            <a:r>
              <a:rPr lang="tr-TR" sz="2000" b="1" dirty="0">
                <a:latin typeface="Calibri" panose="020F0502020204030204" pitchFamily="34" charset="0"/>
              </a:rPr>
              <a:t>modül 1</a:t>
            </a:r>
            <a:r>
              <a:rPr lang="tr-TR" sz="2000" dirty="0">
                <a:latin typeface="Calibri" panose="020F0502020204030204" pitchFamily="34" charset="0"/>
              </a:rPr>
              <a:t>’den,</a:t>
            </a:r>
          </a:p>
          <a:p>
            <a:pPr marL="742950" lvl="1" indent="-285750">
              <a:lnSpc>
                <a:spcPct val="150000"/>
              </a:lnSpc>
              <a:buFont typeface="Wingdings" panose="05000000000000000000" pitchFamily="2" charset="2"/>
              <a:buChar char="Ø"/>
            </a:pPr>
            <a:r>
              <a:rPr lang="tr-TR" sz="2000" b="1" dirty="0">
                <a:solidFill>
                  <a:schemeClr val="accent6">
                    <a:lumMod val="50000"/>
                  </a:schemeClr>
                </a:solidFill>
                <a:latin typeface="Calibri" panose="020F0502020204030204" pitchFamily="34" charset="0"/>
              </a:rPr>
              <a:t>M</a:t>
            </a:r>
            <a:r>
              <a:rPr lang="tr-TR" sz="2000" b="1" dirty="0" smtClean="0">
                <a:solidFill>
                  <a:schemeClr val="accent6">
                    <a:lumMod val="50000"/>
                  </a:schemeClr>
                </a:solidFill>
                <a:latin typeface="Calibri" panose="020F0502020204030204" pitchFamily="34" charset="0"/>
              </a:rPr>
              <a:t>odül </a:t>
            </a:r>
            <a:r>
              <a:rPr lang="tr-TR" sz="2000" b="1" dirty="0">
                <a:solidFill>
                  <a:schemeClr val="accent6">
                    <a:lumMod val="50000"/>
                  </a:schemeClr>
                </a:solidFill>
                <a:latin typeface="Calibri" panose="020F0502020204030204" pitchFamily="34" charset="0"/>
              </a:rPr>
              <a:t>2</a:t>
            </a:r>
            <a:r>
              <a:rPr lang="tr-TR" sz="2000" dirty="0">
                <a:latin typeface="Calibri" panose="020F0502020204030204" pitchFamily="34" charset="0"/>
              </a:rPr>
              <a:t>’den </a:t>
            </a:r>
            <a:r>
              <a:rPr lang="tr-TR" sz="2000" b="1" dirty="0">
                <a:solidFill>
                  <a:schemeClr val="accent6">
                    <a:lumMod val="50000"/>
                  </a:schemeClr>
                </a:solidFill>
                <a:latin typeface="Calibri" panose="020F0502020204030204" pitchFamily="34" charset="0"/>
              </a:rPr>
              <a:t>15,5’</a:t>
            </a:r>
            <a:r>
              <a:rPr lang="tr-TR" sz="2000" dirty="0">
                <a:latin typeface="Calibri" panose="020F0502020204030204" pitchFamily="34" charset="0"/>
              </a:rPr>
              <a:t>in üstünde puan alan öğrenciler </a:t>
            </a:r>
            <a:r>
              <a:rPr lang="tr-TR" sz="2000" b="1" dirty="0">
                <a:latin typeface="Calibri" panose="020F0502020204030204" pitchFamily="34" charset="0"/>
              </a:rPr>
              <a:t>modül 1</a:t>
            </a:r>
            <a:r>
              <a:rPr lang="tr-TR" sz="2000" dirty="0">
                <a:latin typeface="Calibri" panose="020F0502020204030204" pitchFamily="34" charset="0"/>
              </a:rPr>
              <a:t> ve </a:t>
            </a:r>
            <a:r>
              <a:rPr lang="tr-TR" sz="2000" b="1" dirty="0">
                <a:latin typeface="Calibri" panose="020F0502020204030204" pitchFamily="34" charset="0"/>
              </a:rPr>
              <a:t>modül 2</a:t>
            </a:r>
            <a:r>
              <a:rPr lang="tr-TR" sz="2000" dirty="0">
                <a:latin typeface="Calibri" panose="020F0502020204030204" pitchFamily="34" charset="0"/>
              </a:rPr>
              <a:t>’den,</a:t>
            </a:r>
          </a:p>
          <a:p>
            <a:pPr marL="742950" lvl="1" indent="-285750">
              <a:lnSpc>
                <a:spcPct val="150000"/>
              </a:lnSpc>
              <a:buFont typeface="Wingdings" panose="05000000000000000000" pitchFamily="2" charset="2"/>
              <a:buChar char="Ø"/>
            </a:pPr>
            <a:r>
              <a:rPr lang="tr-TR" sz="2000" b="1" dirty="0">
                <a:solidFill>
                  <a:srgbClr val="0053A3"/>
                </a:solidFill>
                <a:latin typeface="Calibri" panose="020F0502020204030204" pitchFamily="34" charset="0"/>
              </a:rPr>
              <a:t>M</a:t>
            </a:r>
            <a:r>
              <a:rPr lang="tr-TR" sz="2000" b="1" dirty="0" smtClean="0">
                <a:solidFill>
                  <a:srgbClr val="0053A3"/>
                </a:solidFill>
                <a:latin typeface="Calibri" panose="020F0502020204030204" pitchFamily="34" charset="0"/>
              </a:rPr>
              <a:t>odül </a:t>
            </a:r>
            <a:r>
              <a:rPr lang="tr-TR" sz="2000" b="1" dirty="0">
                <a:solidFill>
                  <a:srgbClr val="0053A3"/>
                </a:solidFill>
                <a:latin typeface="Calibri" panose="020F0502020204030204" pitchFamily="34" charset="0"/>
              </a:rPr>
              <a:t>3</a:t>
            </a:r>
            <a:r>
              <a:rPr lang="tr-TR" sz="2000" dirty="0">
                <a:latin typeface="Calibri" panose="020F0502020204030204" pitchFamily="34" charset="0"/>
              </a:rPr>
              <a:t>’ten </a:t>
            </a:r>
            <a:r>
              <a:rPr lang="tr-TR" sz="2000" b="1" dirty="0">
                <a:solidFill>
                  <a:srgbClr val="0053A3"/>
                </a:solidFill>
                <a:latin typeface="Calibri" panose="020F0502020204030204" pitchFamily="34" charset="0"/>
              </a:rPr>
              <a:t>9,5</a:t>
            </a:r>
            <a:r>
              <a:rPr lang="tr-TR" sz="2000" dirty="0">
                <a:latin typeface="Calibri" panose="020F0502020204030204" pitchFamily="34" charset="0"/>
              </a:rPr>
              <a:t>’in üstünde puan alan öğrenciler </a:t>
            </a:r>
            <a:r>
              <a:rPr lang="tr-TR" sz="2000" b="1" dirty="0">
                <a:latin typeface="Calibri" panose="020F0502020204030204" pitchFamily="34" charset="0"/>
              </a:rPr>
              <a:t>modül 1</a:t>
            </a:r>
            <a:r>
              <a:rPr lang="tr-TR" sz="2000" dirty="0">
                <a:latin typeface="Calibri" panose="020F0502020204030204" pitchFamily="34" charset="0"/>
              </a:rPr>
              <a:t>, </a:t>
            </a:r>
            <a:r>
              <a:rPr lang="tr-TR" sz="2000" b="1" dirty="0">
                <a:latin typeface="Calibri" panose="020F0502020204030204" pitchFamily="34" charset="0"/>
              </a:rPr>
              <a:t>modül 2</a:t>
            </a:r>
            <a:r>
              <a:rPr lang="tr-TR" sz="2000" dirty="0">
                <a:latin typeface="Calibri" panose="020F0502020204030204" pitchFamily="34" charset="0"/>
              </a:rPr>
              <a:t> ve </a:t>
            </a:r>
            <a:r>
              <a:rPr lang="tr-TR" sz="2000" b="1" dirty="0">
                <a:latin typeface="Calibri" panose="020F0502020204030204" pitchFamily="34" charset="0"/>
              </a:rPr>
              <a:t>modül 3</a:t>
            </a:r>
            <a:r>
              <a:rPr lang="tr-TR" sz="2000" dirty="0">
                <a:latin typeface="Calibri" panose="020F0502020204030204" pitchFamily="34" charset="0"/>
              </a:rPr>
              <a:t>’ten başarılı sayılırlar.</a:t>
            </a:r>
          </a:p>
        </p:txBody>
      </p:sp>
      <p:graphicFrame>
        <p:nvGraphicFramePr>
          <p:cNvPr id="4" name="Tablo 3"/>
          <p:cNvGraphicFramePr>
            <a:graphicFrameLocks noGrp="1"/>
          </p:cNvGraphicFramePr>
          <p:nvPr>
            <p:extLst>
              <p:ext uri="{D42A27DB-BD31-4B8C-83A1-F6EECF244321}">
                <p14:modId xmlns:p14="http://schemas.microsoft.com/office/powerpoint/2010/main" val="1690961097"/>
              </p:ext>
            </p:extLst>
          </p:nvPr>
        </p:nvGraphicFramePr>
        <p:xfrm>
          <a:off x="1096368" y="859809"/>
          <a:ext cx="9774073" cy="2429302"/>
        </p:xfrm>
        <a:graphic>
          <a:graphicData uri="http://schemas.openxmlformats.org/drawingml/2006/table">
            <a:tbl>
              <a:tblPr firstRow="1" firstCol="1" bandRow="1">
                <a:tableStyleId>{BDBED569-4797-4DF1-A0F4-6AAB3CD982D8}</a:tableStyleId>
              </a:tblPr>
              <a:tblGrid>
                <a:gridCol w="1815489"/>
                <a:gridCol w="3898376"/>
                <a:gridCol w="1937982"/>
                <a:gridCol w="2122226"/>
              </a:tblGrid>
              <a:tr h="779048">
                <a:tc>
                  <a:txBody>
                    <a:bodyPr/>
                    <a:lstStyle/>
                    <a:p>
                      <a:pPr algn="ctr">
                        <a:lnSpc>
                          <a:spcPct val="115000"/>
                        </a:lnSpc>
                        <a:spcAft>
                          <a:spcPts val="0"/>
                        </a:spcAft>
                      </a:pPr>
                      <a:r>
                        <a:rPr lang="tr-TR" sz="2000" dirty="0" smtClean="0">
                          <a:effectLst/>
                          <a:latin typeface="Calibri" panose="020F0502020204030204" pitchFamily="34" charset="0"/>
                        </a:rPr>
                        <a:t>MODÜL</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SORU NUMARALARI</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TOPLAM PUAN</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KESME NOKTASI</a:t>
                      </a:r>
                      <a:endParaRPr lang="tr-TR" sz="2000" dirty="0">
                        <a:effectLst/>
                        <a:latin typeface="Calibri" panose="020F0502020204030204" pitchFamily="34" charset="0"/>
                        <a:ea typeface="Calibri"/>
                        <a:cs typeface="Times New Roman"/>
                      </a:endParaRPr>
                    </a:p>
                  </a:txBody>
                  <a:tcPr marL="44450" marR="44450" marT="0" marB="0" anchor="ctr"/>
                </a:tc>
              </a:tr>
              <a:tr h="613024">
                <a:tc>
                  <a:txBody>
                    <a:bodyPr/>
                    <a:lstStyle/>
                    <a:p>
                      <a:pPr marL="0" algn="ctr" defTabSz="914400" rtl="0" eaLnBrk="1" latinLnBrk="0" hangingPunct="1">
                        <a:lnSpc>
                          <a:spcPct val="115000"/>
                        </a:lnSpc>
                        <a:spcAft>
                          <a:spcPts val="0"/>
                        </a:spcAft>
                      </a:pPr>
                      <a:r>
                        <a:rPr lang="tr-TR" sz="2000" b="1" kern="1200" dirty="0">
                          <a:solidFill>
                            <a:srgbClr val="C00000"/>
                          </a:solidFill>
                          <a:effectLst/>
                          <a:latin typeface="Calibri" panose="020F0502020204030204" pitchFamily="34" charset="0"/>
                          <a:ea typeface="+mn-ea"/>
                          <a:cs typeface="+mn-cs"/>
                        </a:rPr>
                        <a:t>Modül 1</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C00000"/>
                          </a:solidFill>
                          <a:effectLst/>
                          <a:latin typeface="Calibri" panose="020F0502020204030204" pitchFamily="34" charset="0"/>
                          <a:ea typeface="+mn-ea"/>
                          <a:cs typeface="+mn-cs"/>
                        </a:rPr>
                        <a:t>1,2,3,4,5,6</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C00000"/>
                          </a:solidFill>
                          <a:effectLst/>
                          <a:latin typeface="Calibri" panose="020F0502020204030204" pitchFamily="34" charset="0"/>
                          <a:ea typeface="+mn-ea"/>
                          <a:cs typeface="+mn-cs"/>
                        </a:rPr>
                        <a:t>15</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C00000"/>
                          </a:solidFill>
                          <a:effectLst/>
                          <a:latin typeface="Calibri" panose="020F0502020204030204" pitchFamily="34" charset="0"/>
                          <a:ea typeface="+mn-ea"/>
                          <a:cs typeface="+mn-cs"/>
                        </a:rPr>
                        <a:t>10,5</a:t>
                      </a:r>
                    </a:p>
                  </a:txBody>
                  <a:tcPr marL="44450" marR="44450" marT="0" marB="0" anchor="ctr"/>
                </a:tc>
              </a:tr>
              <a:tr h="464024">
                <a:tc>
                  <a:txBody>
                    <a:bodyPr/>
                    <a:lstStyle/>
                    <a:p>
                      <a:pPr marL="0" algn="ctr" defTabSz="914400" rtl="0" eaLnBrk="1" latinLnBrk="0" hangingPunct="1">
                        <a:lnSpc>
                          <a:spcPct val="115000"/>
                        </a:lnSpc>
                        <a:spcAft>
                          <a:spcPts val="0"/>
                        </a:spcAft>
                      </a:pPr>
                      <a:r>
                        <a:rPr lang="tr-TR" sz="2000" b="1" kern="1200" dirty="0">
                          <a:solidFill>
                            <a:schemeClr val="accent6">
                              <a:lumMod val="50000"/>
                            </a:schemeClr>
                          </a:solidFill>
                          <a:effectLst/>
                          <a:latin typeface="Calibri" panose="020F0502020204030204" pitchFamily="34" charset="0"/>
                          <a:ea typeface="+mn-ea"/>
                          <a:cs typeface="+mn-cs"/>
                        </a:rPr>
                        <a:t>Modül 2</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chemeClr val="accent6">
                              <a:lumMod val="50000"/>
                            </a:schemeClr>
                          </a:solidFill>
                          <a:effectLst/>
                          <a:latin typeface="Calibri" panose="020F0502020204030204" pitchFamily="34" charset="0"/>
                          <a:ea typeface="+mn-ea"/>
                          <a:cs typeface="+mn-cs"/>
                        </a:rPr>
                        <a:t>7,8,9</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chemeClr val="accent6">
                              <a:lumMod val="50000"/>
                            </a:schemeClr>
                          </a:solidFill>
                          <a:effectLst/>
                          <a:latin typeface="Calibri" panose="020F0502020204030204" pitchFamily="34" charset="0"/>
                          <a:ea typeface="+mn-ea"/>
                          <a:cs typeface="+mn-cs"/>
                        </a:rPr>
                        <a:t>22</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chemeClr val="accent6">
                              <a:lumMod val="50000"/>
                            </a:schemeClr>
                          </a:solidFill>
                          <a:effectLst/>
                          <a:latin typeface="Calibri" panose="020F0502020204030204" pitchFamily="34" charset="0"/>
                          <a:ea typeface="+mn-ea"/>
                          <a:cs typeface="+mn-cs"/>
                        </a:rPr>
                        <a:t>15,5</a:t>
                      </a:r>
                    </a:p>
                  </a:txBody>
                  <a:tcPr marL="44450" marR="44450" marT="0" marB="0" anchor="ctr"/>
                </a:tc>
              </a:tr>
              <a:tr h="573206">
                <a:tc>
                  <a:txBody>
                    <a:bodyPr/>
                    <a:lstStyle/>
                    <a:p>
                      <a:pPr marL="0" algn="ctr" defTabSz="914400" rtl="0" eaLnBrk="1" latinLnBrk="0" hangingPunct="1">
                        <a:lnSpc>
                          <a:spcPct val="115000"/>
                        </a:lnSpc>
                        <a:spcAft>
                          <a:spcPts val="0"/>
                        </a:spcAft>
                      </a:pPr>
                      <a:r>
                        <a:rPr lang="tr-TR" sz="2000" b="1" kern="1200" dirty="0">
                          <a:solidFill>
                            <a:srgbClr val="0053A3"/>
                          </a:solidFill>
                          <a:effectLst/>
                          <a:latin typeface="Calibri" panose="020F0502020204030204" pitchFamily="34" charset="0"/>
                          <a:ea typeface="+mn-ea"/>
                          <a:cs typeface="+mn-cs"/>
                        </a:rPr>
                        <a:t>Modül 3</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0053A3"/>
                          </a:solidFill>
                          <a:effectLst/>
                          <a:latin typeface="Calibri" panose="020F0502020204030204" pitchFamily="34" charset="0"/>
                          <a:ea typeface="+mn-ea"/>
                          <a:cs typeface="+mn-cs"/>
                        </a:rPr>
                        <a:t>10,11,12,13,14,15</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0053A3"/>
                          </a:solidFill>
                          <a:effectLst/>
                          <a:latin typeface="Calibri" panose="020F0502020204030204" pitchFamily="34" charset="0"/>
                          <a:ea typeface="+mn-ea"/>
                          <a:cs typeface="+mn-cs"/>
                        </a:rPr>
                        <a:t>14</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a:solidFill>
                            <a:srgbClr val="0053A3"/>
                          </a:solidFill>
                          <a:effectLst/>
                          <a:latin typeface="Calibri" panose="020F0502020204030204" pitchFamily="34" charset="0"/>
                          <a:ea typeface="+mn-ea"/>
                          <a:cs typeface="+mn-cs"/>
                        </a:rPr>
                        <a:t>9,5</a:t>
                      </a:r>
                    </a:p>
                  </a:txBody>
                  <a:tcPr marL="44450" marR="44450" marT="0" marB="0" anchor="ctr"/>
                </a:tc>
              </a:tr>
            </a:tbl>
          </a:graphicData>
        </a:graphic>
      </p:graphicFrame>
    </p:spTree>
    <p:extLst>
      <p:ext uri="{BB962C8B-B14F-4D97-AF65-F5344CB8AC3E}">
        <p14:creationId xmlns:p14="http://schemas.microsoft.com/office/powerpoint/2010/main" val="82836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7"/>
          <p:cNvGrpSpPr/>
          <p:nvPr/>
        </p:nvGrpSpPr>
        <p:grpSpPr>
          <a:xfrm>
            <a:off x="758128" y="1628047"/>
            <a:ext cx="10742162" cy="2741180"/>
            <a:chOff x="623888" y="1690577"/>
            <a:chExt cx="5261535" cy="4686897"/>
          </a:xfrm>
        </p:grpSpPr>
        <p:sp>
          <p:nvSpPr>
            <p:cNvPr id="4"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 name="Dikdörtgen 5"/>
          <p:cNvSpPr/>
          <p:nvPr/>
        </p:nvSpPr>
        <p:spPr>
          <a:xfrm>
            <a:off x="1181563" y="2450821"/>
            <a:ext cx="9497683" cy="1477328"/>
          </a:xfrm>
          <a:prstGeom prst="rect">
            <a:avLst/>
          </a:prstGeom>
        </p:spPr>
        <p:txBody>
          <a:bodyPr wrap="square">
            <a:spAutoFit/>
          </a:bodyPr>
          <a:lstStyle/>
          <a:p>
            <a:pPr>
              <a:lnSpc>
                <a:spcPct val="150000"/>
              </a:lnSpc>
            </a:pPr>
            <a:r>
              <a:rPr lang="tr-TR" sz="2000" dirty="0" smtClean="0">
                <a:latin typeface="Calibri" panose="020F0502020204030204" pitchFamily="34" charset="0"/>
              </a:rPr>
              <a:t>Buna </a:t>
            </a:r>
            <a:r>
              <a:rPr lang="tr-TR" sz="2000" dirty="0">
                <a:latin typeface="Calibri" panose="020F0502020204030204" pitchFamily="34" charset="0"/>
              </a:rPr>
              <a:t>göre öğrencileri yerleştirirken üst modülün kesme puanı üstünde kalan öğrenci alt modülde kesme puanı altında kalsa dahi alt modülde İYEP kapsamına alınmaz. Bu durumu </a:t>
            </a:r>
            <a:r>
              <a:rPr lang="tr-TR" sz="2000" dirty="0" smtClean="0">
                <a:latin typeface="Calibri" panose="020F0502020204030204" pitchFamily="34" charset="0"/>
              </a:rPr>
              <a:t>örnekle açıklayalım: </a:t>
            </a:r>
            <a:endParaRPr lang="tr-TR" sz="2000" dirty="0">
              <a:latin typeface="Calibri" panose="020F0502020204030204" pitchFamily="34" charset="0"/>
            </a:endParaRPr>
          </a:p>
        </p:txBody>
      </p:sp>
      <p:pic>
        <p:nvPicPr>
          <p:cNvPr id="7"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9248" y="1720767"/>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32"/>
          <p:cNvSpPr/>
          <p:nvPr/>
        </p:nvSpPr>
        <p:spPr>
          <a:xfrm>
            <a:off x="758128" y="1756234"/>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7494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80">
                                          <p:stCondLst>
                                            <p:cond delay="0"/>
                                          </p:stCondLst>
                                        </p:cTn>
                                        <p:tgtEl>
                                          <p:spTgt spid="7"/>
                                        </p:tgtEl>
                                      </p:cBhvr>
                                    </p:animEffect>
                                    <p:anim calcmode="lin" valueType="num">
                                      <p:cBhvr>
                                        <p:cTn id="4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5" dur="26">
                                          <p:stCondLst>
                                            <p:cond delay="650"/>
                                          </p:stCondLst>
                                        </p:cTn>
                                        <p:tgtEl>
                                          <p:spTgt spid="7"/>
                                        </p:tgtEl>
                                      </p:cBhvr>
                                      <p:to x="100000" y="60000"/>
                                    </p:animScale>
                                    <p:animScale>
                                      <p:cBhvr>
                                        <p:cTn id="46" dur="166" decel="50000">
                                          <p:stCondLst>
                                            <p:cond delay="676"/>
                                          </p:stCondLst>
                                        </p:cTn>
                                        <p:tgtEl>
                                          <p:spTgt spid="7"/>
                                        </p:tgtEl>
                                      </p:cBhvr>
                                      <p:to x="100000" y="100000"/>
                                    </p:animScale>
                                    <p:animScale>
                                      <p:cBhvr>
                                        <p:cTn id="47" dur="26">
                                          <p:stCondLst>
                                            <p:cond delay="1312"/>
                                          </p:stCondLst>
                                        </p:cTn>
                                        <p:tgtEl>
                                          <p:spTgt spid="7"/>
                                        </p:tgtEl>
                                      </p:cBhvr>
                                      <p:to x="100000" y="80000"/>
                                    </p:animScale>
                                    <p:animScale>
                                      <p:cBhvr>
                                        <p:cTn id="48" dur="166" decel="50000">
                                          <p:stCondLst>
                                            <p:cond delay="1338"/>
                                          </p:stCondLst>
                                        </p:cTn>
                                        <p:tgtEl>
                                          <p:spTgt spid="7"/>
                                        </p:tgtEl>
                                      </p:cBhvr>
                                      <p:to x="100000" y="100000"/>
                                    </p:animScale>
                                    <p:animScale>
                                      <p:cBhvr>
                                        <p:cTn id="49" dur="26">
                                          <p:stCondLst>
                                            <p:cond delay="1642"/>
                                          </p:stCondLst>
                                        </p:cTn>
                                        <p:tgtEl>
                                          <p:spTgt spid="7"/>
                                        </p:tgtEl>
                                      </p:cBhvr>
                                      <p:to x="100000" y="90000"/>
                                    </p:animScale>
                                    <p:animScale>
                                      <p:cBhvr>
                                        <p:cTn id="50" dur="166" decel="50000">
                                          <p:stCondLst>
                                            <p:cond delay="1668"/>
                                          </p:stCondLst>
                                        </p:cTn>
                                        <p:tgtEl>
                                          <p:spTgt spid="7"/>
                                        </p:tgtEl>
                                      </p:cBhvr>
                                      <p:to x="100000" y="100000"/>
                                    </p:animScale>
                                    <p:animScale>
                                      <p:cBhvr>
                                        <p:cTn id="51" dur="26">
                                          <p:stCondLst>
                                            <p:cond delay="1808"/>
                                          </p:stCondLst>
                                        </p:cTn>
                                        <p:tgtEl>
                                          <p:spTgt spid="7"/>
                                        </p:tgtEl>
                                      </p:cBhvr>
                                      <p:to x="100000" y="95000"/>
                                    </p:animScale>
                                    <p:animScale>
                                      <p:cBhvr>
                                        <p:cTn id="52" dur="166" decel="50000">
                                          <p:stCondLst>
                                            <p:cond delay="1834"/>
                                          </p:stCondLst>
                                        </p:cTn>
                                        <p:tgtEl>
                                          <p:spTgt spid="7"/>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80">
                                          <p:stCondLst>
                                            <p:cond delay="0"/>
                                          </p:stCondLst>
                                        </p:cTn>
                                        <p:tgtEl>
                                          <p:spTgt spid="8"/>
                                        </p:tgtEl>
                                      </p:cBhvr>
                                    </p:animEffect>
                                    <p:anim calcmode="lin" valueType="num">
                                      <p:cBhvr>
                                        <p:cTn id="5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1" dur="26">
                                          <p:stCondLst>
                                            <p:cond delay="650"/>
                                          </p:stCondLst>
                                        </p:cTn>
                                        <p:tgtEl>
                                          <p:spTgt spid="8"/>
                                        </p:tgtEl>
                                      </p:cBhvr>
                                      <p:to x="100000" y="60000"/>
                                    </p:animScale>
                                    <p:animScale>
                                      <p:cBhvr>
                                        <p:cTn id="62" dur="166" decel="50000">
                                          <p:stCondLst>
                                            <p:cond delay="676"/>
                                          </p:stCondLst>
                                        </p:cTn>
                                        <p:tgtEl>
                                          <p:spTgt spid="8"/>
                                        </p:tgtEl>
                                      </p:cBhvr>
                                      <p:to x="100000" y="100000"/>
                                    </p:animScale>
                                    <p:animScale>
                                      <p:cBhvr>
                                        <p:cTn id="63" dur="26">
                                          <p:stCondLst>
                                            <p:cond delay="1312"/>
                                          </p:stCondLst>
                                        </p:cTn>
                                        <p:tgtEl>
                                          <p:spTgt spid="8"/>
                                        </p:tgtEl>
                                      </p:cBhvr>
                                      <p:to x="100000" y="80000"/>
                                    </p:animScale>
                                    <p:animScale>
                                      <p:cBhvr>
                                        <p:cTn id="64" dur="166" decel="50000">
                                          <p:stCondLst>
                                            <p:cond delay="1338"/>
                                          </p:stCondLst>
                                        </p:cTn>
                                        <p:tgtEl>
                                          <p:spTgt spid="8"/>
                                        </p:tgtEl>
                                      </p:cBhvr>
                                      <p:to x="100000" y="100000"/>
                                    </p:animScale>
                                    <p:animScale>
                                      <p:cBhvr>
                                        <p:cTn id="65" dur="26">
                                          <p:stCondLst>
                                            <p:cond delay="1642"/>
                                          </p:stCondLst>
                                        </p:cTn>
                                        <p:tgtEl>
                                          <p:spTgt spid="8"/>
                                        </p:tgtEl>
                                      </p:cBhvr>
                                      <p:to x="100000" y="90000"/>
                                    </p:animScale>
                                    <p:animScale>
                                      <p:cBhvr>
                                        <p:cTn id="66" dur="166" decel="50000">
                                          <p:stCondLst>
                                            <p:cond delay="1668"/>
                                          </p:stCondLst>
                                        </p:cTn>
                                        <p:tgtEl>
                                          <p:spTgt spid="8"/>
                                        </p:tgtEl>
                                      </p:cBhvr>
                                      <p:to x="100000" y="100000"/>
                                    </p:animScale>
                                    <p:animScale>
                                      <p:cBhvr>
                                        <p:cTn id="67" dur="26">
                                          <p:stCondLst>
                                            <p:cond delay="1808"/>
                                          </p:stCondLst>
                                        </p:cTn>
                                        <p:tgtEl>
                                          <p:spTgt spid="8"/>
                                        </p:tgtEl>
                                      </p:cBhvr>
                                      <p:to x="100000" y="95000"/>
                                    </p:animScale>
                                    <p:animScale>
                                      <p:cBhvr>
                                        <p:cTn id="6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Group 17"/>
          <p:cNvGrpSpPr/>
          <p:nvPr/>
        </p:nvGrpSpPr>
        <p:grpSpPr>
          <a:xfrm>
            <a:off x="724919" y="3903315"/>
            <a:ext cx="10742162" cy="2440874"/>
            <a:chOff x="623888" y="1690577"/>
            <a:chExt cx="5261535" cy="4686897"/>
          </a:xfrm>
        </p:grpSpPr>
        <p:sp>
          <p:nvSpPr>
            <p:cNvPr id="6"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 name="Freeform 32"/>
          <p:cNvSpPr/>
          <p:nvPr/>
        </p:nvSpPr>
        <p:spPr>
          <a:xfrm>
            <a:off x="724918" y="4042838"/>
            <a:ext cx="3085993" cy="279987"/>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Dikdörtgen 10"/>
          <p:cNvSpPr/>
          <p:nvPr/>
        </p:nvSpPr>
        <p:spPr>
          <a:xfrm>
            <a:off x="844931" y="4350122"/>
            <a:ext cx="10253885" cy="1754326"/>
          </a:xfrm>
          <a:prstGeom prst="rect">
            <a:avLst/>
          </a:prstGeom>
        </p:spPr>
        <p:txBody>
          <a:bodyPr wrap="square">
            <a:spAutoFit/>
          </a:bodyPr>
          <a:lstStyle/>
          <a:p>
            <a:pPr>
              <a:lnSpc>
                <a:spcPct val="150000"/>
              </a:lnSpc>
            </a:pPr>
            <a:r>
              <a:rPr lang="tr-TR" dirty="0" smtClean="0">
                <a:latin typeface="Calibri" panose="020F0502020204030204" pitchFamily="34" charset="0"/>
              </a:rPr>
              <a:t>Örneğin </a:t>
            </a:r>
            <a:r>
              <a:rPr lang="tr-TR" dirty="0">
                <a:latin typeface="Calibri" panose="020F0502020204030204" pitchFamily="34" charset="0"/>
              </a:rPr>
              <a:t>öğrenci modül 1’den 9 puan, modül 2’den 17 puan aldı. Bu öğrenci modül 2’den kesme puanı üzerinde puan elde ettiği (başarılı olduğu) için </a:t>
            </a:r>
            <a:r>
              <a:rPr lang="tr-TR" b="1" dirty="0">
                <a:latin typeface="Calibri" panose="020F0502020204030204" pitchFamily="34" charset="0"/>
              </a:rPr>
              <a:t>modül 1’de kesme noktası altında kalmasına (başarısız olmasına) rağmen modül 1’den İYEP’e dahil olmayacaktır.</a:t>
            </a:r>
            <a:r>
              <a:rPr lang="tr-TR" dirty="0">
                <a:latin typeface="Calibri" panose="020F0502020204030204" pitchFamily="34" charset="0"/>
              </a:rPr>
              <a:t> Benzer biçimde öğrenci </a:t>
            </a:r>
            <a:r>
              <a:rPr lang="tr-TR" b="1" dirty="0">
                <a:latin typeface="Calibri" panose="020F0502020204030204" pitchFamily="34" charset="0"/>
              </a:rPr>
              <a:t>modül 2’den veya modül 1’den kesme puanı altında kaldı ve modül 3’ten başarılı olduysa öğrenci İYEP kapsamına alınmayacaktır.  </a:t>
            </a:r>
            <a:endParaRPr lang="tr-TR" dirty="0">
              <a:latin typeface="Calibri" panose="020F0502020204030204" pitchFamily="34" charset="0"/>
            </a:endParaRPr>
          </a:p>
        </p:txBody>
      </p:sp>
      <p:pic>
        <p:nvPicPr>
          <p:cNvPr id="3074" name="Picture 2" descr="student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38305" y="409425"/>
            <a:ext cx="569370" cy="5693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o 18"/>
          <p:cNvGraphicFramePr>
            <a:graphicFrameLocks noGrp="1"/>
          </p:cNvGraphicFramePr>
          <p:nvPr>
            <p:extLst>
              <p:ext uri="{D42A27DB-BD31-4B8C-83A1-F6EECF244321}">
                <p14:modId xmlns:p14="http://schemas.microsoft.com/office/powerpoint/2010/main" val="3389069816"/>
              </p:ext>
            </p:extLst>
          </p:nvPr>
        </p:nvGraphicFramePr>
        <p:xfrm>
          <a:off x="724918" y="1111254"/>
          <a:ext cx="6537917" cy="1951630"/>
        </p:xfrm>
        <a:graphic>
          <a:graphicData uri="http://schemas.openxmlformats.org/drawingml/2006/table">
            <a:tbl>
              <a:tblPr firstRow="1" firstCol="1" bandRow="1">
                <a:tableStyleId>{BDBED569-4797-4DF1-A0F4-6AAB3CD982D8}</a:tableStyleId>
              </a:tblPr>
              <a:tblGrid>
                <a:gridCol w="1214388"/>
                <a:gridCol w="2607639"/>
                <a:gridCol w="1296324"/>
                <a:gridCol w="1419566"/>
              </a:tblGrid>
              <a:tr h="642699">
                <a:tc>
                  <a:txBody>
                    <a:bodyPr/>
                    <a:lstStyle/>
                    <a:p>
                      <a:pPr algn="ctr">
                        <a:lnSpc>
                          <a:spcPct val="115000"/>
                        </a:lnSpc>
                        <a:spcAft>
                          <a:spcPts val="0"/>
                        </a:spcAft>
                      </a:pPr>
                      <a:r>
                        <a:rPr lang="tr-TR" sz="1800" dirty="0" smtClean="0">
                          <a:effectLst/>
                          <a:latin typeface="Calibri" panose="020F0502020204030204" pitchFamily="34" charset="0"/>
                        </a:rPr>
                        <a:t>MODÜL</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SORU NUMARALARI</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TOPLAM PUAN</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KESME NOKTASI</a:t>
                      </a:r>
                      <a:endParaRPr lang="tr-TR" sz="1800" dirty="0">
                        <a:effectLst/>
                        <a:latin typeface="Calibri" panose="020F0502020204030204" pitchFamily="34" charset="0"/>
                        <a:ea typeface="Calibri"/>
                        <a:cs typeface="Times New Roman"/>
                      </a:endParaRPr>
                    </a:p>
                  </a:txBody>
                  <a:tcPr marL="44450" marR="44450" marT="0" marB="0" anchor="ctr"/>
                </a:tc>
              </a:tr>
              <a:tr h="486232">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1</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1,2,3,4,5,6</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15</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10,5</a:t>
                      </a:r>
                    </a:p>
                  </a:txBody>
                  <a:tcPr marL="44450" marR="44450" marT="0" marB="0" anchor="ctr"/>
                </a:tc>
              </a:tr>
              <a:tr h="368050">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2</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7,8,9</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22</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15,5</a:t>
                      </a:r>
                    </a:p>
                  </a:txBody>
                  <a:tcPr marL="44450" marR="44450" marT="0" marB="0" anchor="ctr"/>
                </a:tc>
              </a:tr>
              <a:tr h="454649">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3</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10,11,12,13,14,15</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14</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9,5</a:t>
                      </a:r>
                    </a:p>
                  </a:txBody>
                  <a:tcPr marL="44450" marR="44450" marT="0" marB="0" anchor="ctr"/>
                </a:tc>
              </a:tr>
            </a:tbl>
          </a:graphicData>
        </a:graphic>
      </p:graphicFrame>
      <p:graphicFrame>
        <p:nvGraphicFramePr>
          <p:cNvPr id="20" name="Tablo 19"/>
          <p:cNvGraphicFramePr>
            <a:graphicFrameLocks noGrp="1"/>
          </p:cNvGraphicFramePr>
          <p:nvPr>
            <p:extLst>
              <p:ext uri="{D42A27DB-BD31-4B8C-83A1-F6EECF244321}">
                <p14:modId xmlns:p14="http://schemas.microsoft.com/office/powerpoint/2010/main" val="906347860"/>
              </p:ext>
            </p:extLst>
          </p:nvPr>
        </p:nvGraphicFramePr>
        <p:xfrm>
          <a:off x="8087471" y="1111254"/>
          <a:ext cx="2715890" cy="1951630"/>
        </p:xfrm>
        <a:graphic>
          <a:graphicData uri="http://schemas.openxmlformats.org/drawingml/2006/table">
            <a:tbl>
              <a:tblPr firstRow="1" firstCol="1" bandRow="1">
                <a:tableStyleId>{BDBED569-4797-4DF1-A0F4-6AAB3CD982D8}</a:tableStyleId>
              </a:tblPr>
              <a:tblGrid>
                <a:gridCol w="1296324"/>
                <a:gridCol w="1419566"/>
              </a:tblGrid>
              <a:tr h="642699">
                <a:tc>
                  <a:txBody>
                    <a:bodyPr/>
                    <a:lstStyle/>
                    <a:p>
                      <a:pPr algn="ctr">
                        <a:lnSpc>
                          <a:spcPct val="115000"/>
                        </a:lnSpc>
                        <a:spcAft>
                          <a:spcPts val="0"/>
                        </a:spcAft>
                      </a:pPr>
                      <a:r>
                        <a:rPr lang="tr-TR" sz="1800" dirty="0" smtClean="0">
                          <a:effectLst/>
                          <a:latin typeface="Calibri" panose="020F0502020204030204" pitchFamily="34" charset="0"/>
                        </a:rPr>
                        <a:t>TOPLAM PUAN</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KESME NOKTASI</a:t>
                      </a:r>
                      <a:endParaRPr lang="tr-TR" sz="1800" dirty="0">
                        <a:effectLst/>
                        <a:latin typeface="Calibri" panose="020F0502020204030204" pitchFamily="34" charset="0"/>
                        <a:ea typeface="Calibri"/>
                        <a:cs typeface="Times New Roman"/>
                      </a:endParaRPr>
                    </a:p>
                  </a:txBody>
                  <a:tcPr marL="44450" marR="44450" marT="0" marB="0" anchor="ctr"/>
                </a:tc>
              </a:tr>
              <a:tr h="486232">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9</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9&lt;10,5</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r h="368050">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17</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mn-ea"/>
                          <a:cs typeface="+mn-cs"/>
                        </a:rPr>
                        <a:t>17&gt;15,5</a:t>
                      </a:r>
                      <a:endParaRPr lang="tr-TR" sz="2000" b="1" kern="1200"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mn-ea"/>
                        <a:cs typeface="+mn-cs"/>
                      </a:endParaRPr>
                    </a:p>
                  </a:txBody>
                  <a:tcPr marL="44450" marR="44450" marT="0" marB="0" anchor="ctr"/>
                </a:tc>
              </a:tr>
              <a:tr h="454649">
                <a:tc>
                  <a:txBody>
                    <a:bodyPr/>
                    <a:lstStyle/>
                    <a:p>
                      <a:pPr marL="0" algn="ctr" defTabSz="914400" rtl="0" eaLnBrk="1" latinLnBrk="0" hangingPunct="1">
                        <a:lnSpc>
                          <a:spcPct val="115000"/>
                        </a:lnSpc>
                        <a:spcAft>
                          <a:spcPts val="0"/>
                        </a:spcAft>
                      </a:pP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bl>
          </a:graphicData>
        </a:graphic>
      </p:graphicFrame>
      <p:sp>
        <p:nvSpPr>
          <p:cNvPr id="15" name="Dikdörtgen 14"/>
          <p:cNvSpPr/>
          <p:nvPr/>
        </p:nvSpPr>
        <p:spPr>
          <a:xfrm>
            <a:off x="7729541" y="3244333"/>
            <a:ext cx="3617529" cy="369332"/>
          </a:xfrm>
          <a:prstGeom prst="rect">
            <a:avLst/>
          </a:prstGeom>
        </p:spPr>
        <p:txBody>
          <a:bodyPr wrap="none">
            <a:spAutoFit/>
          </a:bodyPr>
          <a:lstStyle/>
          <a:p>
            <a:r>
              <a:rPr lang="tr-TR" b="1" dirty="0">
                <a:solidFill>
                  <a:srgbClr val="0053A3"/>
                </a:solidFill>
                <a:latin typeface="Calibri" panose="020F0502020204030204" pitchFamily="34" charset="0"/>
              </a:rPr>
              <a:t>M</a:t>
            </a:r>
            <a:r>
              <a:rPr lang="tr-TR" b="1" dirty="0" smtClean="0">
                <a:solidFill>
                  <a:srgbClr val="0053A3"/>
                </a:solidFill>
                <a:latin typeface="Calibri" panose="020F0502020204030204" pitchFamily="34" charset="0"/>
              </a:rPr>
              <a:t>odül </a:t>
            </a:r>
            <a:r>
              <a:rPr lang="tr-TR" b="1" dirty="0">
                <a:solidFill>
                  <a:srgbClr val="0053A3"/>
                </a:solidFill>
                <a:latin typeface="Calibri" panose="020F0502020204030204" pitchFamily="34" charset="0"/>
              </a:rPr>
              <a:t>1’den İYEP’e dahil </a:t>
            </a:r>
            <a:r>
              <a:rPr lang="tr-TR" b="1" dirty="0" smtClean="0">
                <a:solidFill>
                  <a:srgbClr val="0053A3"/>
                </a:solidFill>
                <a:latin typeface="Calibri" panose="020F0502020204030204" pitchFamily="34" charset="0"/>
              </a:rPr>
              <a:t>olmayacak</a:t>
            </a:r>
            <a:endParaRPr lang="tr-TR" dirty="0">
              <a:solidFill>
                <a:srgbClr val="0053A3"/>
              </a:solidFill>
            </a:endParaRPr>
          </a:p>
        </p:txBody>
      </p:sp>
      <p:sp>
        <p:nvSpPr>
          <p:cNvPr id="22" name="Dikdörtgen 21"/>
          <p:cNvSpPr/>
          <p:nvPr/>
        </p:nvSpPr>
        <p:spPr>
          <a:xfrm>
            <a:off x="8558207" y="509444"/>
            <a:ext cx="861133" cy="369332"/>
          </a:xfrm>
          <a:prstGeom prst="rect">
            <a:avLst/>
          </a:prstGeom>
        </p:spPr>
        <p:txBody>
          <a:bodyPr wrap="none">
            <a:spAutoFit/>
          </a:bodyPr>
          <a:lstStyle/>
          <a:p>
            <a:r>
              <a:rPr lang="tr-TR" b="1" dirty="0" smtClean="0">
                <a:solidFill>
                  <a:srgbClr val="0053A3"/>
                </a:solidFill>
                <a:latin typeface="Calibri" panose="020F0502020204030204" pitchFamily="34" charset="0"/>
              </a:rPr>
              <a:t>ÖRNEK</a:t>
            </a:r>
            <a:endParaRPr lang="tr-TR" b="1" dirty="0">
              <a:solidFill>
                <a:srgbClr val="0053A3"/>
              </a:solidFill>
              <a:latin typeface="Calibri" panose="020F0502020204030204" pitchFamily="34" charset="0"/>
            </a:endParaRPr>
          </a:p>
        </p:txBody>
      </p:sp>
      <p:pic>
        <p:nvPicPr>
          <p:cNvPr id="23" name="Picture 4" descr="EXAM PNG ile ilgili gÃ¶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0971" y="3982854"/>
            <a:ext cx="536937" cy="53693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438030" y="218364"/>
            <a:ext cx="4029051" cy="3562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281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80">
                                          <p:stCondLst>
                                            <p:cond delay="0"/>
                                          </p:stCondLst>
                                        </p:cTn>
                                        <p:tgtEl>
                                          <p:spTgt spid="10"/>
                                        </p:tgtEl>
                                      </p:cBhvr>
                                    </p:animEffect>
                                    <p:anim calcmode="lin" valueType="num">
                                      <p:cBhvr>
                                        <p:cTn id="2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9" dur="26">
                                          <p:stCondLst>
                                            <p:cond delay="650"/>
                                          </p:stCondLst>
                                        </p:cTn>
                                        <p:tgtEl>
                                          <p:spTgt spid="10"/>
                                        </p:tgtEl>
                                      </p:cBhvr>
                                      <p:to x="100000" y="60000"/>
                                    </p:animScale>
                                    <p:animScale>
                                      <p:cBhvr>
                                        <p:cTn id="30" dur="166" decel="50000">
                                          <p:stCondLst>
                                            <p:cond delay="676"/>
                                          </p:stCondLst>
                                        </p:cTn>
                                        <p:tgtEl>
                                          <p:spTgt spid="10"/>
                                        </p:tgtEl>
                                      </p:cBhvr>
                                      <p:to x="100000" y="100000"/>
                                    </p:animScale>
                                    <p:animScale>
                                      <p:cBhvr>
                                        <p:cTn id="31" dur="26">
                                          <p:stCondLst>
                                            <p:cond delay="1312"/>
                                          </p:stCondLst>
                                        </p:cTn>
                                        <p:tgtEl>
                                          <p:spTgt spid="10"/>
                                        </p:tgtEl>
                                      </p:cBhvr>
                                      <p:to x="100000" y="80000"/>
                                    </p:animScale>
                                    <p:animScale>
                                      <p:cBhvr>
                                        <p:cTn id="32" dur="166" decel="50000">
                                          <p:stCondLst>
                                            <p:cond delay="1338"/>
                                          </p:stCondLst>
                                        </p:cTn>
                                        <p:tgtEl>
                                          <p:spTgt spid="10"/>
                                        </p:tgtEl>
                                      </p:cBhvr>
                                      <p:to x="100000" y="100000"/>
                                    </p:animScale>
                                    <p:animScale>
                                      <p:cBhvr>
                                        <p:cTn id="33" dur="26">
                                          <p:stCondLst>
                                            <p:cond delay="1642"/>
                                          </p:stCondLst>
                                        </p:cTn>
                                        <p:tgtEl>
                                          <p:spTgt spid="10"/>
                                        </p:tgtEl>
                                      </p:cBhvr>
                                      <p:to x="100000" y="90000"/>
                                    </p:animScale>
                                    <p:animScale>
                                      <p:cBhvr>
                                        <p:cTn id="34" dur="166" decel="50000">
                                          <p:stCondLst>
                                            <p:cond delay="1668"/>
                                          </p:stCondLst>
                                        </p:cTn>
                                        <p:tgtEl>
                                          <p:spTgt spid="10"/>
                                        </p:tgtEl>
                                      </p:cBhvr>
                                      <p:to x="100000" y="100000"/>
                                    </p:animScale>
                                    <p:animScale>
                                      <p:cBhvr>
                                        <p:cTn id="35" dur="26">
                                          <p:stCondLst>
                                            <p:cond delay="1808"/>
                                          </p:stCondLst>
                                        </p:cTn>
                                        <p:tgtEl>
                                          <p:spTgt spid="10"/>
                                        </p:tgtEl>
                                      </p:cBhvr>
                                      <p:to x="100000" y="95000"/>
                                    </p:animScale>
                                    <p:animScale>
                                      <p:cBhvr>
                                        <p:cTn id="36" dur="166" decel="50000">
                                          <p:stCondLst>
                                            <p:cond delay="1834"/>
                                          </p:stCondLst>
                                        </p:cTn>
                                        <p:tgtEl>
                                          <p:spTgt spid="10"/>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80">
                                          <p:stCondLst>
                                            <p:cond delay="0"/>
                                          </p:stCondLst>
                                        </p:cTn>
                                        <p:tgtEl>
                                          <p:spTgt spid="11"/>
                                        </p:tgtEl>
                                      </p:cBhvr>
                                    </p:animEffect>
                                    <p:anim calcmode="lin" valueType="num">
                                      <p:cBhvr>
                                        <p:cTn id="4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5" dur="26">
                                          <p:stCondLst>
                                            <p:cond delay="650"/>
                                          </p:stCondLst>
                                        </p:cTn>
                                        <p:tgtEl>
                                          <p:spTgt spid="11"/>
                                        </p:tgtEl>
                                      </p:cBhvr>
                                      <p:to x="100000" y="60000"/>
                                    </p:animScale>
                                    <p:animScale>
                                      <p:cBhvr>
                                        <p:cTn id="46" dur="166" decel="50000">
                                          <p:stCondLst>
                                            <p:cond delay="676"/>
                                          </p:stCondLst>
                                        </p:cTn>
                                        <p:tgtEl>
                                          <p:spTgt spid="11"/>
                                        </p:tgtEl>
                                      </p:cBhvr>
                                      <p:to x="100000" y="100000"/>
                                    </p:animScale>
                                    <p:animScale>
                                      <p:cBhvr>
                                        <p:cTn id="47" dur="26">
                                          <p:stCondLst>
                                            <p:cond delay="1312"/>
                                          </p:stCondLst>
                                        </p:cTn>
                                        <p:tgtEl>
                                          <p:spTgt spid="11"/>
                                        </p:tgtEl>
                                      </p:cBhvr>
                                      <p:to x="100000" y="80000"/>
                                    </p:animScale>
                                    <p:animScale>
                                      <p:cBhvr>
                                        <p:cTn id="48" dur="166" decel="50000">
                                          <p:stCondLst>
                                            <p:cond delay="1338"/>
                                          </p:stCondLst>
                                        </p:cTn>
                                        <p:tgtEl>
                                          <p:spTgt spid="11"/>
                                        </p:tgtEl>
                                      </p:cBhvr>
                                      <p:to x="100000" y="100000"/>
                                    </p:animScale>
                                    <p:animScale>
                                      <p:cBhvr>
                                        <p:cTn id="49" dur="26">
                                          <p:stCondLst>
                                            <p:cond delay="1642"/>
                                          </p:stCondLst>
                                        </p:cTn>
                                        <p:tgtEl>
                                          <p:spTgt spid="11"/>
                                        </p:tgtEl>
                                      </p:cBhvr>
                                      <p:to x="100000" y="90000"/>
                                    </p:animScale>
                                    <p:animScale>
                                      <p:cBhvr>
                                        <p:cTn id="50" dur="166" decel="50000">
                                          <p:stCondLst>
                                            <p:cond delay="1668"/>
                                          </p:stCondLst>
                                        </p:cTn>
                                        <p:tgtEl>
                                          <p:spTgt spid="11"/>
                                        </p:tgtEl>
                                      </p:cBhvr>
                                      <p:to x="100000" y="100000"/>
                                    </p:animScale>
                                    <p:animScale>
                                      <p:cBhvr>
                                        <p:cTn id="51" dur="26">
                                          <p:stCondLst>
                                            <p:cond delay="1808"/>
                                          </p:stCondLst>
                                        </p:cTn>
                                        <p:tgtEl>
                                          <p:spTgt spid="11"/>
                                        </p:tgtEl>
                                      </p:cBhvr>
                                      <p:to x="100000" y="95000"/>
                                    </p:animScale>
                                    <p:animScale>
                                      <p:cBhvr>
                                        <p:cTn id="52" dur="166" decel="50000">
                                          <p:stCondLst>
                                            <p:cond delay="1834"/>
                                          </p:stCondLst>
                                        </p:cTn>
                                        <p:tgtEl>
                                          <p:spTgt spid="11"/>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074"/>
                                        </p:tgtEl>
                                        <p:attrNameLst>
                                          <p:attrName>style.visibility</p:attrName>
                                        </p:attrNameLst>
                                      </p:cBhvr>
                                      <p:to>
                                        <p:strVal val="visible"/>
                                      </p:to>
                                    </p:set>
                                    <p:animEffect transition="in" filter="wipe(down)">
                                      <p:cBhvr>
                                        <p:cTn id="55" dur="580">
                                          <p:stCondLst>
                                            <p:cond delay="0"/>
                                          </p:stCondLst>
                                        </p:cTn>
                                        <p:tgtEl>
                                          <p:spTgt spid="3074"/>
                                        </p:tgtEl>
                                      </p:cBhvr>
                                    </p:animEffect>
                                    <p:anim calcmode="lin" valueType="num">
                                      <p:cBhvr>
                                        <p:cTn id="56"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61" dur="26">
                                          <p:stCondLst>
                                            <p:cond delay="650"/>
                                          </p:stCondLst>
                                        </p:cTn>
                                        <p:tgtEl>
                                          <p:spTgt spid="3074"/>
                                        </p:tgtEl>
                                      </p:cBhvr>
                                      <p:to x="100000" y="60000"/>
                                    </p:animScale>
                                    <p:animScale>
                                      <p:cBhvr>
                                        <p:cTn id="62" dur="166" decel="50000">
                                          <p:stCondLst>
                                            <p:cond delay="676"/>
                                          </p:stCondLst>
                                        </p:cTn>
                                        <p:tgtEl>
                                          <p:spTgt spid="3074"/>
                                        </p:tgtEl>
                                      </p:cBhvr>
                                      <p:to x="100000" y="100000"/>
                                    </p:animScale>
                                    <p:animScale>
                                      <p:cBhvr>
                                        <p:cTn id="63" dur="26">
                                          <p:stCondLst>
                                            <p:cond delay="1312"/>
                                          </p:stCondLst>
                                        </p:cTn>
                                        <p:tgtEl>
                                          <p:spTgt spid="3074"/>
                                        </p:tgtEl>
                                      </p:cBhvr>
                                      <p:to x="100000" y="80000"/>
                                    </p:animScale>
                                    <p:animScale>
                                      <p:cBhvr>
                                        <p:cTn id="64" dur="166" decel="50000">
                                          <p:stCondLst>
                                            <p:cond delay="1338"/>
                                          </p:stCondLst>
                                        </p:cTn>
                                        <p:tgtEl>
                                          <p:spTgt spid="3074"/>
                                        </p:tgtEl>
                                      </p:cBhvr>
                                      <p:to x="100000" y="100000"/>
                                    </p:animScale>
                                    <p:animScale>
                                      <p:cBhvr>
                                        <p:cTn id="65" dur="26">
                                          <p:stCondLst>
                                            <p:cond delay="1642"/>
                                          </p:stCondLst>
                                        </p:cTn>
                                        <p:tgtEl>
                                          <p:spTgt spid="3074"/>
                                        </p:tgtEl>
                                      </p:cBhvr>
                                      <p:to x="100000" y="90000"/>
                                    </p:animScale>
                                    <p:animScale>
                                      <p:cBhvr>
                                        <p:cTn id="66" dur="166" decel="50000">
                                          <p:stCondLst>
                                            <p:cond delay="1668"/>
                                          </p:stCondLst>
                                        </p:cTn>
                                        <p:tgtEl>
                                          <p:spTgt spid="3074"/>
                                        </p:tgtEl>
                                      </p:cBhvr>
                                      <p:to x="100000" y="100000"/>
                                    </p:animScale>
                                    <p:animScale>
                                      <p:cBhvr>
                                        <p:cTn id="67" dur="26">
                                          <p:stCondLst>
                                            <p:cond delay="1808"/>
                                          </p:stCondLst>
                                        </p:cTn>
                                        <p:tgtEl>
                                          <p:spTgt spid="3074"/>
                                        </p:tgtEl>
                                      </p:cBhvr>
                                      <p:to x="100000" y="95000"/>
                                    </p:animScale>
                                    <p:animScale>
                                      <p:cBhvr>
                                        <p:cTn id="68" dur="166" decel="50000">
                                          <p:stCondLst>
                                            <p:cond delay="1834"/>
                                          </p:stCondLst>
                                        </p:cTn>
                                        <p:tgtEl>
                                          <p:spTgt spid="3074"/>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580">
                                          <p:stCondLst>
                                            <p:cond delay="0"/>
                                          </p:stCondLst>
                                        </p:cTn>
                                        <p:tgtEl>
                                          <p:spTgt spid="19"/>
                                        </p:tgtEl>
                                      </p:cBhvr>
                                    </p:animEffect>
                                    <p:anim calcmode="lin" valueType="num">
                                      <p:cBhvr>
                                        <p:cTn id="7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77" dur="26">
                                          <p:stCondLst>
                                            <p:cond delay="650"/>
                                          </p:stCondLst>
                                        </p:cTn>
                                        <p:tgtEl>
                                          <p:spTgt spid="19"/>
                                        </p:tgtEl>
                                      </p:cBhvr>
                                      <p:to x="100000" y="60000"/>
                                    </p:animScale>
                                    <p:animScale>
                                      <p:cBhvr>
                                        <p:cTn id="78" dur="166" decel="50000">
                                          <p:stCondLst>
                                            <p:cond delay="676"/>
                                          </p:stCondLst>
                                        </p:cTn>
                                        <p:tgtEl>
                                          <p:spTgt spid="19"/>
                                        </p:tgtEl>
                                      </p:cBhvr>
                                      <p:to x="100000" y="100000"/>
                                    </p:animScale>
                                    <p:animScale>
                                      <p:cBhvr>
                                        <p:cTn id="79" dur="26">
                                          <p:stCondLst>
                                            <p:cond delay="1312"/>
                                          </p:stCondLst>
                                        </p:cTn>
                                        <p:tgtEl>
                                          <p:spTgt spid="19"/>
                                        </p:tgtEl>
                                      </p:cBhvr>
                                      <p:to x="100000" y="80000"/>
                                    </p:animScale>
                                    <p:animScale>
                                      <p:cBhvr>
                                        <p:cTn id="80" dur="166" decel="50000">
                                          <p:stCondLst>
                                            <p:cond delay="1338"/>
                                          </p:stCondLst>
                                        </p:cTn>
                                        <p:tgtEl>
                                          <p:spTgt spid="19"/>
                                        </p:tgtEl>
                                      </p:cBhvr>
                                      <p:to x="100000" y="100000"/>
                                    </p:animScale>
                                    <p:animScale>
                                      <p:cBhvr>
                                        <p:cTn id="81" dur="26">
                                          <p:stCondLst>
                                            <p:cond delay="1642"/>
                                          </p:stCondLst>
                                        </p:cTn>
                                        <p:tgtEl>
                                          <p:spTgt spid="19"/>
                                        </p:tgtEl>
                                      </p:cBhvr>
                                      <p:to x="100000" y="90000"/>
                                    </p:animScale>
                                    <p:animScale>
                                      <p:cBhvr>
                                        <p:cTn id="82" dur="166" decel="50000">
                                          <p:stCondLst>
                                            <p:cond delay="1668"/>
                                          </p:stCondLst>
                                        </p:cTn>
                                        <p:tgtEl>
                                          <p:spTgt spid="19"/>
                                        </p:tgtEl>
                                      </p:cBhvr>
                                      <p:to x="100000" y="100000"/>
                                    </p:animScale>
                                    <p:animScale>
                                      <p:cBhvr>
                                        <p:cTn id="83" dur="26">
                                          <p:stCondLst>
                                            <p:cond delay="1808"/>
                                          </p:stCondLst>
                                        </p:cTn>
                                        <p:tgtEl>
                                          <p:spTgt spid="19"/>
                                        </p:tgtEl>
                                      </p:cBhvr>
                                      <p:to x="100000" y="95000"/>
                                    </p:animScale>
                                    <p:animScale>
                                      <p:cBhvr>
                                        <p:cTn id="84" dur="166" decel="50000">
                                          <p:stCondLst>
                                            <p:cond delay="1834"/>
                                          </p:stCondLst>
                                        </p:cTn>
                                        <p:tgtEl>
                                          <p:spTgt spid="19"/>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80">
                                          <p:stCondLst>
                                            <p:cond delay="0"/>
                                          </p:stCondLst>
                                        </p:cTn>
                                        <p:tgtEl>
                                          <p:spTgt spid="20"/>
                                        </p:tgtEl>
                                      </p:cBhvr>
                                    </p:animEffect>
                                    <p:anim calcmode="lin" valueType="num">
                                      <p:cBhvr>
                                        <p:cTn id="8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93" dur="26">
                                          <p:stCondLst>
                                            <p:cond delay="650"/>
                                          </p:stCondLst>
                                        </p:cTn>
                                        <p:tgtEl>
                                          <p:spTgt spid="20"/>
                                        </p:tgtEl>
                                      </p:cBhvr>
                                      <p:to x="100000" y="60000"/>
                                    </p:animScale>
                                    <p:animScale>
                                      <p:cBhvr>
                                        <p:cTn id="94" dur="166" decel="50000">
                                          <p:stCondLst>
                                            <p:cond delay="676"/>
                                          </p:stCondLst>
                                        </p:cTn>
                                        <p:tgtEl>
                                          <p:spTgt spid="20"/>
                                        </p:tgtEl>
                                      </p:cBhvr>
                                      <p:to x="100000" y="100000"/>
                                    </p:animScale>
                                    <p:animScale>
                                      <p:cBhvr>
                                        <p:cTn id="95" dur="26">
                                          <p:stCondLst>
                                            <p:cond delay="1312"/>
                                          </p:stCondLst>
                                        </p:cTn>
                                        <p:tgtEl>
                                          <p:spTgt spid="20"/>
                                        </p:tgtEl>
                                      </p:cBhvr>
                                      <p:to x="100000" y="80000"/>
                                    </p:animScale>
                                    <p:animScale>
                                      <p:cBhvr>
                                        <p:cTn id="96" dur="166" decel="50000">
                                          <p:stCondLst>
                                            <p:cond delay="1338"/>
                                          </p:stCondLst>
                                        </p:cTn>
                                        <p:tgtEl>
                                          <p:spTgt spid="20"/>
                                        </p:tgtEl>
                                      </p:cBhvr>
                                      <p:to x="100000" y="100000"/>
                                    </p:animScale>
                                    <p:animScale>
                                      <p:cBhvr>
                                        <p:cTn id="97" dur="26">
                                          <p:stCondLst>
                                            <p:cond delay="1642"/>
                                          </p:stCondLst>
                                        </p:cTn>
                                        <p:tgtEl>
                                          <p:spTgt spid="20"/>
                                        </p:tgtEl>
                                      </p:cBhvr>
                                      <p:to x="100000" y="90000"/>
                                    </p:animScale>
                                    <p:animScale>
                                      <p:cBhvr>
                                        <p:cTn id="98" dur="166" decel="50000">
                                          <p:stCondLst>
                                            <p:cond delay="1668"/>
                                          </p:stCondLst>
                                        </p:cTn>
                                        <p:tgtEl>
                                          <p:spTgt spid="20"/>
                                        </p:tgtEl>
                                      </p:cBhvr>
                                      <p:to x="100000" y="100000"/>
                                    </p:animScale>
                                    <p:animScale>
                                      <p:cBhvr>
                                        <p:cTn id="99" dur="26">
                                          <p:stCondLst>
                                            <p:cond delay="1808"/>
                                          </p:stCondLst>
                                        </p:cTn>
                                        <p:tgtEl>
                                          <p:spTgt spid="20"/>
                                        </p:tgtEl>
                                      </p:cBhvr>
                                      <p:to x="100000" y="95000"/>
                                    </p:animScale>
                                    <p:animScale>
                                      <p:cBhvr>
                                        <p:cTn id="100" dur="166" decel="50000">
                                          <p:stCondLst>
                                            <p:cond delay="1834"/>
                                          </p:stCondLst>
                                        </p:cTn>
                                        <p:tgtEl>
                                          <p:spTgt spid="20"/>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wipe(down)">
                                      <p:cBhvr>
                                        <p:cTn id="103" dur="580">
                                          <p:stCondLst>
                                            <p:cond delay="0"/>
                                          </p:stCondLst>
                                        </p:cTn>
                                        <p:tgtEl>
                                          <p:spTgt spid="15"/>
                                        </p:tgtEl>
                                      </p:cBhvr>
                                    </p:animEffect>
                                    <p:anim calcmode="lin" valueType="num">
                                      <p:cBhvr>
                                        <p:cTn id="10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9" dur="26">
                                          <p:stCondLst>
                                            <p:cond delay="650"/>
                                          </p:stCondLst>
                                        </p:cTn>
                                        <p:tgtEl>
                                          <p:spTgt spid="15"/>
                                        </p:tgtEl>
                                      </p:cBhvr>
                                      <p:to x="100000" y="60000"/>
                                    </p:animScale>
                                    <p:animScale>
                                      <p:cBhvr>
                                        <p:cTn id="110" dur="166" decel="50000">
                                          <p:stCondLst>
                                            <p:cond delay="676"/>
                                          </p:stCondLst>
                                        </p:cTn>
                                        <p:tgtEl>
                                          <p:spTgt spid="15"/>
                                        </p:tgtEl>
                                      </p:cBhvr>
                                      <p:to x="100000" y="100000"/>
                                    </p:animScale>
                                    <p:animScale>
                                      <p:cBhvr>
                                        <p:cTn id="111" dur="26">
                                          <p:stCondLst>
                                            <p:cond delay="1312"/>
                                          </p:stCondLst>
                                        </p:cTn>
                                        <p:tgtEl>
                                          <p:spTgt spid="15"/>
                                        </p:tgtEl>
                                      </p:cBhvr>
                                      <p:to x="100000" y="80000"/>
                                    </p:animScale>
                                    <p:animScale>
                                      <p:cBhvr>
                                        <p:cTn id="112" dur="166" decel="50000">
                                          <p:stCondLst>
                                            <p:cond delay="1338"/>
                                          </p:stCondLst>
                                        </p:cTn>
                                        <p:tgtEl>
                                          <p:spTgt spid="15"/>
                                        </p:tgtEl>
                                      </p:cBhvr>
                                      <p:to x="100000" y="100000"/>
                                    </p:animScale>
                                    <p:animScale>
                                      <p:cBhvr>
                                        <p:cTn id="113" dur="26">
                                          <p:stCondLst>
                                            <p:cond delay="1642"/>
                                          </p:stCondLst>
                                        </p:cTn>
                                        <p:tgtEl>
                                          <p:spTgt spid="15"/>
                                        </p:tgtEl>
                                      </p:cBhvr>
                                      <p:to x="100000" y="90000"/>
                                    </p:animScale>
                                    <p:animScale>
                                      <p:cBhvr>
                                        <p:cTn id="114" dur="166" decel="50000">
                                          <p:stCondLst>
                                            <p:cond delay="1668"/>
                                          </p:stCondLst>
                                        </p:cTn>
                                        <p:tgtEl>
                                          <p:spTgt spid="15"/>
                                        </p:tgtEl>
                                      </p:cBhvr>
                                      <p:to x="100000" y="100000"/>
                                    </p:animScale>
                                    <p:animScale>
                                      <p:cBhvr>
                                        <p:cTn id="115" dur="26">
                                          <p:stCondLst>
                                            <p:cond delay="1808"/>
                                          </p:stCondLst>
                                        </p:cTn>
                                        <p:tgtEl>
                                          <p:spTgt spid="15"/>
                                        </p:tgtEl>
                                      </p:cBhvr>
                                      <p:to x="100000" y="95000"/>
                                    </p:animScale>
                                    <p:animScale>
                                      <p:cBhvr>
                                        <p:cTn id="116" dur="166" decel="50000">
                                          <p:stCondLst>
                                            <p:cond delay="1834"/>
                                          </p:stCondLst>
                                        </p:cTn>
                                        <p:tgtEl>
                                          <p:spTgt spid="15"/>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Effect transition="in" filter="wipe(down)">
                                      <p:cBhvr>
                                        <p:cTn id="119" dur="580">
                                          <p:stCondLst>
                                            <p:cond delay="0"/>
                                          </p:stCondLst>
                                        </p:cTn>
                                        <p:tgtEl>
                                          <p:spTgt spid="22"/>
                                        </p:tgtEl>
                                      </p:cBhvr>
                                    </p:animEffect>
                                    <p:anim calcmode="lin" valueType="num">
                                      <p:cBhvr>
                                        <p:cTn id="12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25" dur="26">
                                          <p:stCondLst>
                                            <p:cond delay="650"/>
                                          </p:stCondLst>
                                        </p:cTn>
                                        <p:tgtEl>
                                          <p:spTgt spid="22"/>
                                        </p:tgtEl>
                                      </p:cBhvr>
                                      <p:to x="100000" y="60000"/>
                                    </p:animScale>
                                    <p:animScale>
                                      <p:cBhvr>
                                        <p:cTn id="126" dur="166" decel="50000">
                                          <p:stCondLst>
                                            <p:cond delay="676"/>
                                          </p:stCondLst>
                                        </p:cTn>
                                        <p:tgtEl>
                                          <p:spTgt spid="22"/>
                                        </p:tgtEl>
                                      </p:cBhvr>
                                      <p:to x="100000" y="100000"/>
                                    </p:animScale>
                                    <p:animScale>
                                      <p:cBhvr>
                                        <p:cTn id="127" dur="26">
                                          <p:stCondLst>
                                            <p:cond delay="1312"/>
                                          </p:stCondLst>
                                        </p:cTn>
                                        <p:tgtEl>
                                          <p:spTgt spid="22"/>
                                        </p:tgtEl>
                                      </p:cBhvr>
                                      <p:to x="100000" y="80000"/>
                                    </p:animScale>
                                    <p:animScale>
                                      <p:cBhvr>
                                        <p:cTn id="128" dur="166" decel="50000">
                                          <p:stCondLst>
                                            <p:cond delay="1338"/>
                                          </p:stCondLst>
                                        </p:cTn>
                                        <p:tgtEl>
                                          <p:spTgt spid="22"/>
                                        </p:tgtEl>
                                      </p:cBhvr>
                                      <p:to x="100000" y="100000"/>
                                    </p:animScale>
                                    <p:animScale>
                                      <p:cBhvr>
                                        <p:cTn id="129" dur="26">
                                          <p:stCondLst>
                                            <p:cond delay="1642"/>
                                          </p:stCondLst>
                                        </p:cTn>
                                        <p:tgtEl>
                                          <p:spTgt spid="22"/>
                                        </p:tgtEl>
                                      </p:cBhvr>
                                      <p:to x="100000" y="90000"/>
                                    </p:animScale>
                                    <p:animScale>
                                      <p:cBhvr>
                                        <p:cTn id="130" dur="166" decel="50000">
                                          <p:stCondLst>
                                            <p:cond delay="1668"/>
                                          </p:stCondLst>
                                        </p:cTn>
                                        <p:tgtEl>
                                          <p:spTgt spid="22"/>
                                        </p:tgtEl>
                                      </p:cBhvr>
                                      <p:to x="100000" y="100000"/>
                                    </p:animScale>
                                    <p:animScale>
                                      <p:cBhvr>
                                        <p:cTn id="131" dur="26">
                                          <p:stCondLst>
                                            <p:cond delay="1808"/>
                                          </p:stCondLst>
                                        </p:cTn>
                                        <p:tgtEl>
                                          <p:spTgt spid="22"/>
                                        </p:tgtEl>
                                      </p:cBhvr>
                                      <p:to x="100000" y="95000"/>
                                    </p:animScale>
                                    <p:animScale>
                                      <p:cBhvr>
                                        <p:cTn id="132" dur="166" decel="50000">
                                          <p:stCondLst>
                                            <p:cond delay="1834"/>
                                          </p:stCondLst>
                                        </p:cTn>
                                        <p:tgtEl>
                                          <p:spTgt spid="22"/>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23"/>
                                        </p:tgtEl>
                                        <p:attrNameLst>
                                          <p:attrName>style.visibility</p:attrName>
                                        </p:attrNameLst>
                                      </p:cBhvr>
                                      <p:to>
                                        <p:strVal val="visible"/>
                                      </p:to>
                                    </p:set>
                                    <p:animEffect transition="in" filter="wipe(down)">
                                      <p:cBhvr>
                                        <p:cTn id="135" dur="580">
                                          <p:stCondLst>
                                            <p:cond delay="0"/>
                                          </p:stCondLst>
                                        </p:cTn>
                                        <p:tgtEl>
                                          <p:spTgt spid="23"/>
                                        </p:tgtEl>
                                      </p:cBhvr>
                                    </p:animEffect>
                                    <p:anim calcmode="lin" valueType="num">
                                      <p:cBhvr>
                                        <p:cTn id="136"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41" dur="26">
                                          <p:stCondLst>
                                            <p:cond delay="650"/>
                                          </p:stCondLst>
                                        </p:cTn>
                                        <p:tgtEl>
                                          <p:spTgt spid="23"/>
                                        </p:tgtEl>
                                      </p:cBhvr>
                                      <p:to x="100000" y="60000"/>
                                    </p:animScale>
                                    <p:animScale>
                                      <p:cBhvr>
                                        <p:cTn id="142" dur="166" decel="50000">
                                          <p:stCondLst>
                                            <p:cond delay="676"/>
                                          </p:stCondLst>
                                        </p:cTn>
                                        <p:tgtEl>
                                          <p:spTgt spid="23"/>
                                        </p:tgtEl>
                                      </p:cBhvr>
                                      <p:to x="100000" y="100000"/>
                                    </p:animScale>
                                    <p:animScale>
                                      <p:cBhvr>
                                        <p:cTn id="143" dur="26">
                                          <p:stCondLst>
                                            <p:cond delay="1312"/>
                                          </p:stCondLst>
                                        </p:cTn>
                                        <p:tgtEl>
                                          <p:spTgt spid="23"/>
                                        </p:tgtEl>
                                      </p:cBhvr>
                                      <p:to x="100000" y="80000"/>
                                    </p:animScale>
                                    <p:animScale>
                                      <p:cBhvr>
                                        <p:cTn id="144" dur="166" decel="50000">
                                          <p:stCondLst>
                                            <p:cond delay="1338"/>
                                          </p:stCondLst>
                                        </p:cTn>
                                        <p:tgtEl>
                                          <p:spTgt spid="23"/>
                                        </p:tgtEl>
                                      </p:cBhvr>
                                      <p:to x="100000" y="100000"/>
                                    </p:animScale>
                                    <p:animScale>
                                      <p:cBhvr>
                                        <p:cTn id="145" dur="26">
                                          <p:stCondLst>
                                            <p:cond delay="1642"/>
                                          </p:stCondLst>
                                        </p:cTn>
                                        <p:tgtEl>
                                          <p:spTgt spid="23"/>
                                        </p:tgtEl>
                                      </p:cBhvr>
                                      <p:to x="100000" y="90000"/>
                                    </p:animScale>
                                    <p:animScale>
                                      <p:cBhvr>
                                        <p:cTn id="146" dur="166" decel="50000">
                                          <p:stCondLst>
                                            <p:cond delay="1668"/>
                                          </p:stCondLst>
                                        </p:cTn>
                                        <p:tgtEl>
                                          <p:spTgt spid="23"/>
                                        </p:tgtEl>
                                      </p:cBhvr>
                                      <p:to x="100000" y="100000"/>
                                    </p:animScale>
                                    <p:animScale>
                                      <p:cBhvr>
                                        <p:cTn id="147" dur="26">
                                          <p:stCondLst>
                                            <p:cond delay="1808"/>
                                          </p:stCondLst>
                                        </p:cTn>
                                        <p:tgtEl>
                                          <p:spTgt spid="23"/>
                                        </p:tgtEl>
                                      </p:cBhvr>
                                      <p:to x="100000" y="95000"/>
                                    </p:animScale>
                                    <p:animScale>
                                      <p:cBhvr>
                                        <p:cTn id="148" dur="166" decel="50000">
                                          <p:stCondLst>
                                            <p:cond delay="1834"/>
                                          </p:stCondLst>
                                        </p:cTn>
                                        <p:tgtEl>
                                          <p:spTgt spid="23"/>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4"/>
                                        </p:tgtEl>
                                        <p:attrNameLst>
                                          <p:attrName>style.visibility</p:attrName>
                                        </p:attrNameLst>
                                      </p:cBhvr>
                                      <p:to>
                                        <p:strVal val="visible"/>
                                      </p:to>
                                    </p:set>
                                    <p:animEffect transition="in" filter="wipe(down)">
                                      <p:cBhvr>
                                        <p:cTn id="151" dur="580">
                                          <p:stCondLst>
                                            <p:cond delay="0"/>
                                          </p:stCondLst>
                                        </p:cTn>
                                        <p:tgtEl>
                                          <p:spTgt spid="4"/>
                                        </p:tgtEl>
                                      </p:cBhvr>
                                    </p:animEffect>
                                    <p:anim calcmode="lin" valueType="num">
                                      <p:cBhvr>
                                        <p:cTn id="15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57" dur="26">
                                          <p:stCondLst>
                                            <p:cond delay="650"/>
                                          </p:stCondLst>
                                        </p:cTn>
                                        <p:tgtEl>
                                          <p:spTgt spid="4"/>
                                        </p:tgtEl>
                                      </p:cBhvr>
                                      <p:to x="100000" y="60000"/>
                                    </p:animScale>
                                    <p:animScale>
                                      <p:cBhvr>
                                        <p:cTn id="158" dur="166" decel="50000">
                                          <p:stCondLst>
                                            <p:cond delay="676"/>
                                          </p:stCondLst>
                                        </p:cTn>
                                        <p:tgtEl>
                                          <p:spTgt spid="4"/>
                                        </p:tgtEl>
                                      </p:cBhvr>
                                      <p:to x="100000" y="100000"/>
                                    </p:animScale>
                                    <p:animScale>
                                      <p:cBhvr>
                                        <p:cTn id="159" dur="26">
                                          <p:stCondLst>
                                            <p:cond delay="1312"/>
                                          </p:stCondLst>
                                        </p:cTn>
                                        <p:tgtEl>
                                          <p:spTgt spid="4"/>
                                        </p:tgtEl>
                                      </p:cBhvr>
                                      <p:to x="100000" y="80000"/>
                                    </p:animScale>
                                    <p:animScale>
                                      <p:cBhvr>
                                        <p:cTn id="160" dur="166" decel="50000">
                                          <p:stCondLst>
                                            <p:cond delay="1338"/>
                                          </p:stCondLst>
                                        </p:cTn>
                                        <p:tgtEl>
                                          <p:spTgt spid="4"/>
                                        </p:tgtEl>
                                      </p:cBhvr>
                                      <p:to x="100000" y="100000"/>
                                    </p:animScale>
                                    <p:animScale>
                                      <p:cBhvr>
                                        <p:cTn id="161" dur="26">
                                          <p:stCondLst>
                                            <p:cond delay="1642"/>
                                          </p:stCondLst>
                                        </p:cTn>
                                        <p:tgtEl>
                                          <p:spTgt spid="4"/>
                                        </p:tgtEl>
                                      </p:cBhvr>
                                      <p:to x="100000" y="90000"/>
                                    </p:animScale>
                                    <p:animScale>
                                      <p:cBhvr>
                                        <p:cTn id="162" dur="166" decel="50000">
                                          <p:stCondLst>
                                            <p:cond delay="1668"/>
                                          </p:stCondLst>
                                        </p:cTn>
                                        <p:tgtEl>
                                          <p:spTgt spid="4"/>
                                        </p:tgtEl>
                                      </p:cBhvr>
                                      <p:to x="100000" y="100000"/>
                                    </p:animScale>
                                    <p:animScale>
                                      <p:cBhvr>
                                        <p:cTn id="163" dur="26">
                                          <p:stCondLst>
                                            <p:cond delay="1808"/>
                                          </p:stCondLst>
                                        </p:cTn>
                                        <p:tgtEl>
                                          <p:spTgt spid="4"/>
                                        </p:tgtEl>
                                      </p:cBhvr>
                                      <p:to x="100000" y="95000"/>
                                    </p:animScale>
                                    <p:animScale>
                                      <p:cBhvr>
                                        <p:cTn id="164" dur="166" decel="50000">
                                          <p:stCondLst>
                                            <p:cond delay="1834"/>
                                          </p:stCondLst>
                                        </p:cTn>
                                        <p:tgtEl>
                                          <p:spTgt spid="4"/>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2"/>
                                        </p:tgtEl>
                                        <p:attrNameLst>
                                          <p:attrName>style.visibility</p:attrName>
                                        </p:attrNameLst>
                                      </p:cBhvr>
                                      <p:to>
                                        <p:strVal val="visible"/>
                                      </p:to>
                                    </p:set>
                                    <p:animEffect transition="in" filter="wipe(down)">
                                      <p:cBhvr>
                                        <p:cTn id="167" dur="580">
                                          <p:stCondLst>
                                            <p:cond delay="0"/>
                                          </p:stCondLst>
                                        </p:cTn>
                                        <p:tgtEl>
                                          <p:spTgt spid="2"/>
                                        </p:tgtEl>
                                      </p:cBhvr>
                                    </p:animEffect>
                                    <p:anim calcmode="lin" valueType="num">
                                      <p:cBhvr>
                                        <p:cTn id="16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73" dur="26">
                                          <p:stCondLst>
                                            <p:cond delay="650"/>
                                          </p:stCondLst>
                                        </p:cTn>
                                        <p:tgtEl>
                                          <p:spTgt spid="2"/>
                                        </p:tgtEl>
                                      </p:cBhvr>
                                      <p:to x="100000" y="60000"/>
                                    </p:animScale>
                                    <p:animScale>
                                      <p:cBhvr>
                                        <p:cTn id="174" dur="166" decel="50000">
                                          <p:stCondLst>
                                            <p:cond delay="676"/>
                                          </p:stCondLst>
                                        </p:cTn>
                                        <p:tgtEl>
                                          <p:spTgt spid="2"/>
                                        </p:tgtEl>
                                      </p:cBhvr>
                                      <p:to x="100000" y="100000"/>
                                    </p:animScale>
                                    <p:animScale>
                                      <p:cBhvr>
                                        <p:cTn id="175" dur="26">
                                          <p:stCondLst>
                                            <p:cond delay="1312"/>
                                          </p:stCondLst>
                                        </p:cTn>
                                        <p:tgtEl>
                                          <p:spTgt spid="2"/>
                                        </p:tgtEl>
                                      </p:cBhvr>
                                      <p:to x="100000" y="80000"/>
                                    </p:animScale>
                                    <p:animScale>
                                      <p:cBhvr>
                                        <p:cTn id="176" dur="166" decel="50000">
                                          <p:stCondLst>
                                            <p:cond delay="1338"/>
                                          </p:stCondLst>
                                        </p:cTn>
                                        <p:tgtEl>
                                          <p:spTgt spid="2"/>
                                        </p:tgtEl>
                                      </p:cBhvr>
                                      <p:to x="100000" y="100000"/>
                                    </p:animScale>
                                    <p:animScale>
                                      <p:cBhvr>
                                        <p:cTn id="177" dur="26">
                                          <p:stCondLst>
                                            <p:cond delay="1642"/>
                                          </p:stCondLst>
                                        </p:cTn>
                                        <p:tgtEl>
                                          <p:spTgt spid="2"/>
                                        </p:tgtEl>
                                      </p:cBhvr>
                                      <p:to x="100000" y="90000"/>
                                    </p:animScale>
                                    <p:animScale>
                                      <p:cBhvr>
                                        <p:cTn id="178" dur="166" decel="50000">
                                          <p:stCondLst>
                                            <p:cond delay="1668"/>
                                          </p:stCondLst>
                                        </p:cTn>
                                        <p:tgtEl>
                                          <p:spTgt spid="2"/>
                                        </p:tgtEl>
                                      </p:cBhvr>
                                      <p:to x="100000" y="100000"/>
                                    </p:animScale>
                                    <p:animScale>
                                      <p:cBhvr>
                                        <p:cTn id="179" dur="26">
                                          <p:stCondLst>
                                            <p:cond delay="1808"/>
                                          </p:stCondLst>
                                        </p:cTn>
                                        <p:tgtEl>
                                          <p:spTgt spid="2"/>
                                        </p:tgtEl>
                                      </p:cBhvr>
                                      <p:to x="100000" y="95000"/>
                                    </p:animScale>
                                    <p:animScale>
                                      <p:cBhvr>
                                        <p:cTn id="18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p:bldP spid="15" grpId="0"/>
      <p:bldP spid="22" grpId="0"/>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Group 17"/>
          <p:cNvGrpSpPr/>
          <p:nvPr/>
        </p:nvGrpSpPr>
        <p:grpSpPr>
          <a:xfrm>
            <a:off x="576274" y="975584"/>
            <a:ext cx="11039451" cy="4374338"/>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1363" y="1091459"/>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576274" y="1132461"/>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Dikdörtgen 9"/>
          <p:cNvSpPr/>
          <p:nvPr/>
        </p:nvSpPr>
        <p:spPr>
          <a:xfrm>
            <a:off x="841860" y="1931154"/>
            <a:ext cx="10631605" cy="2957861"/>
          </a:xfrm>
          <a:prstGeom prst="rect">
            <a:avLst/>
          </a:prstGeom>
        </p:spPr>
        <p:txBody>
          <a:bodyPr wrap="square">
            <a:spAutoFit/>
          </a:bodyPr>
          <a:lstStyle/>
          <a:p>
            <a:pPr>
              <a:lnSpc>
                <a:spcPct val="150000"/>
              </a:lnSpc>
            </a:pPr>
            <a:r>
              <a:rPr lang="tr-TR" dirty="0" smtClean="0"/>
              <a:t>   </a:t>
            </a:r>
            <a:r>
              <a:rPr lang="tr-TR" dirty="0" smtClean="0">
                <a:latin typeface="Calibri" panose="020F0502020204030204" pitchFamily="34" charset="0"/>
              </a:rPr>
              <a:t>Kesme </a:t>
            </a:r>
            <a:r>
              <a:rPr lang="tr-TR" dirty="0">
                <a:latin typeface="Calibri" panose="020F0502020204030204" pitchFamily="34" charset="0"/>
              </a:rPr>
              <a:t>puanlarına göre öğrencilerin Türkçe dersinden İYEP kapsamına alınması ve modüllere yerleştirilmesi aşağıdaki ilkelere göre olacaktır:</a:t>
            </a:r>
          </a:p>
          <a:p>
            <a:pPr marL="285750" lvl="0" indent="-285750">
              <a:lnSpc>
                <a:spcPct val="150000"/>
              </a:lnSpc>
              <a:buFont typeface="Wingdings" panose="05000000000000000000" pitchFamily="2" charset="2"/>
              <a:buChar char="Ø"/>
            </a:pPr>
            <a:r>
              <a:rPr lang="tr-TR" dirty="0">
                <a:latin typeface="Calibri" panose="020F0502020204030204" pitchFamily="34" charset="0"/>
              </a:rPr>
              <a:t>Modül 3 toplam puanı 9,5’in üzerinde olan öğrenciler </a:t>
            </a:r>
            <a:r>
              <a:rPr lang="tr-TR" b="1" dirty="0">
                <a:latin typeface="Calibri" panose="020F0502020204030204" pitchFamily="34" charset="0"/>
              </a:rPr>
              <a:t>İYEP dışında tutulacaktır</a:t>
            </a:r>
            <a:r>
              <a:rPr lang="tr-TR" dirty="0">
                <a:latin typeface="Calibri" panose="020F0502020204030204" pitchFamily="34" charset="0"/>
              </a:rPr>
              <a:t>.</a:t>
            </a:r>
          </a:p>
          <a:p>
            <a:pPr marL="285750" lvl="0" indent="-285750">
              <a:lnSpc>
                <a:spcPct val="150000"/>
              </a:lnSpc>
              <a:buFont typeface="Wingdings" panose="05000000000000000000" pitchFamily="2" charset="2"/>
              <a:buChar char="Ø"/>
            </a:pPr>
            <a:r>
              <a:rPr lang="tr-TR" dirty="0">
                <a:latin typeface="Calibri" panose="020F0502020204030204" pitchFamily="34" charset="0"/>
              </a:rPr>
              <a:t>Modül 3 puanı 9,5’ten düşük ve modül 2 puanı 15,5’ten yüksek öğrenciler </a:t>
            </a:r>
            <a:r>
              <a:rPr lang="tr-TR" b="1" dirty="0">
                <a:latin typeface="Calibri" panose="020F0502020204030204" pitchFamily="34" charset="0"/>
              </a:rPr>
              <a:t>İYEP MODÜL 3’e yerleşecektir.</a:t>
            </a:r>
            <a:endParaRPr lang="tr-TR" dirty="0">
              <a:latin typeface="Calibri" panose="020F0502020204030204" pitchFamily="34" charset="0"/>
            </a:endParaRPr>
          </a:p>
          <a:p>
            <a:pPr marL="285750" lvl="0" indent="-285750">
              <a:lnSpc>
                <a:spcPct val="150000"/>
              </a:lnSpc>
              <a:buFont typeface="Wingdings" panose="05000000000000000000" pitchFamily="2" charset="2"/>
              <a:buChar char="Ø"/>
            </a:pPr>
            <a:r>
              <a:rPr lang="tr-TR" dirty="0">
                <a:latin typeface="Calibri" panose="020F0502020204030204" pitchFamily="34" charset="0"/>
              </a:rPr>
              <a:t>Modül 2 puanı 15,5’ten düşük ve modül 1 puanı 10,5’ten yüksek olan öğrenciler </a:t>
            </a:r>
            <a:r>
              <a:rPr lang="tr-TR" b="1" dirty="0">
                <a:latin typeface="Calibri" panose="020F0502020204030204" pitchFamily="34" charset="0"/>
              </a:rPr>
              <a:t>İYEP MODÜL 2’ye yerleşecektir.</a:t>
            </a:r>
            <a:endParaRPr lang="tr-TR" dirty="0">
              <a:latin typeface="Calibri" panose="020F0502020204030204" pitchFamily="34" charset="0"/>
            </a:endParaRPr>
          </a:p>
          <a:p>
            <a:pPr marL="285750" lvl="0" indent="-285750">
              <a:lnSpc>
                <a:spcPct val="150000"/>
              </a:lnSpc>
              <a:buFont typeface="Wingdings" panose="05000000000000000000" pitchFamily="2" charset="2"/>
              <a:buChar char="Ø"/>
            </a:pPr>
            <a:r>
              <a:rPr lang="tr-TR" dirty="0">
                <a:latin typeface="Calibri" panose="020F0502020204030204" pitchFamily="34" charset="0"/>
              </a:rPr>
              <a:t>Modül 1 puanı 10,5’ten düşük olan öğrenciler </a:t>
            </a:r>
            <a:r>
              <a:rPr lang="tr-TR" b="1" dirty="0">
                <a:latin typeface="Calibri" panose="020F0502020204030204" pitchFamily="34" charset="0"/>
              </a:rPr>
              <a:t>İYEP MODÜL 1’e</a:t>
            </a:r>
            <a:r>
              <a:rPr lang="tr-TR" dirty="0">
                <a:latin typeface="Calibri" panose="020F0502020204030204" pitchFamily="34" charset="0"/>
              </a:rPr>
              <a:t> </a:t>
            </a:r>
            <a:r>
              <a:rPr lang="tr-TR" b="1" dirty="0">
                <a:latin typeface="Calibri" panose="020F0502020204030204" pitchFamily="34" charset="0"/>
              </a:rPr>
              <a:t>yerleşecektir.</a:t>
            </a:r>
            <a:endParaRPr lang="tr-TR" dirty="0">
              <a:latin typeface="Calibri" panose="020F0502020204030204" pitchFamily="34" charset="0"/>
            </a:endParaRPr>
          </a:p>
        </p:txBody>
      </p:sp>
    </p:spTree>
    <p:extLst>
      <p:ext uri="{BB962C8B-B14F-4D97-AF65-F5344CB8AC3E}">
        <p14:creationId xmlns:p14="http://schemas.microsoft.com/office/powerpoint/2010/main" val="226340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80">
                                          <p:stCondLst>
                                            <p:cond delay="0"/>
                                          </p:stCondLst>
                                        </p:cTn>
                                        <p:tgtEl>
                                          <p:spTgt spid="9"/>
                                        </p:tgtEl>
                                      </p:cBhvr>
                                    </p:animEffect>
                                    <p:anim calcmode="lin" valueType="num">
                                      <p:cBhvr>
                                        <p:cTn id="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5" dur="26">
                                          <p:stCondLst>
                                            <p:cond delay="650"/>
                                          </p:stCondLst>
                                        </p:cTn>
                                        <p:tgtEl>
                                          <p:spTgt spid="9"/>
                                        </p:tgtEl>
                                      </p:cBhvr>
                                      <p:to x="100000" y="60000"/>
                                    </p:animScale>
                                    <p:animScale>
                                      <p:cBhvr>
                                        <p:cTn id="46" dur="166" decel="50000">
                                          <p:stCondLst>
                                            <p:cond delay="676"/>
                                          </p:stCondLst>
                                        </p:cTn>
                                        <p:tgtEl>
                                          <p:spTgt spid="9"/>
                                        </p:tgtEl>
                                      </p:cBhvr>
                                      <p:to x="100000" y="100000"/>
                                    </p:animScale>
                                    <p:animScale>
                                      <p:cBhvr>
                                        <p:cTn id="47" dur="26">
                                          <p:stCondLst>
                                            <p:cond delay="1312"/>
                                          </p:stCondLst>
                                        </p:cTn>
                                        <p:tgtEl>
                                          <p:spTgt spid="9"/>
                                        </p:tgtEl>
                                      </p:cBhvr>
                                      <p:to x="100000" y="80000"/>
                                    </p:animScale>
                                    <p:animScale>
                                      <p:cBhvr>
                                        <p:cTn id="48" dur="166" decel="50000">
                                          <p:stCondLst>
                                            <p:cond delay="1338"/>
                                          </p:stCondLst>
                                        </p:cTn>
                                        <p:tgtEl>
                                          <p:spTgt spid="9"/>
                                        </p:tgtEl>
                                      </p:cBhvr>
                                      <p:to x="100000" y="100000"/>
                                    </p:animScale>
                                    <p:animScale>
                                      <p:cBhvr>
                                        <p:cTn id="49" dur="26">
                                          <p:stCondLst>
                                            <p:cond delay="1642"/>
                                          </p:stCondLst>
                                        </p:cTn>
                                        <p:tgtEl>
                                          <p:spTgt spid="9"/>
                                        </p:tgtEl>
                                      </p:cBhvr>
                                      <p:to x="100000" y="90000"/>
                                    </p:animScale>
                                    <p:animScale>
                                      <p:cBhvr>
                                        <p:cTn id="50" dur="166" decel="50000">
                                          <p:stCondLst>
                                            <p:cond delay="1668"/>
                                          </p:stCondLst>
                                        </p:cTn>
                                        <p:tgtEl>
                                          <p:spTgt spid="9"/>
                                        </p:tgtEl>
                                      </p:cBhvr>
                                      <p:to x="100000" y="100000"/>
                                    </p:animScale>
                                    <p:animScale>
                                      <p:cBhvr>
                                        <p:cTn id="51" dur="26">
                                          <p:stCondLst>
                                            <p:cond delay="1808"/>
                                          </p:stCondLst>
                                        </p:cTn>
                                        <p:tgtEl>
                                          <p:spTgt spid="9"/>
                                        </p:tgtEl>
                                      </p:cBhvr>
                                      <p:to x="100000" y="95000"/>
                                    </p:animScale>
                                    <p:animScale>
                                      <p:cBhvr>
                                        <p:cTn id="52" dur="166" decel="50000">
                                          <p:stCondLst>
                                            <p:cond delay="1834"/>
                                          </p:stCondLst>
                                        </p:cTn>
                                        <p:tgtEl>
                                          <p:spTgt spid="9"/>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80">
                                          <p:stCondLst>
                                            <p:cond delay="0"/>
                                          </p:stCondLst>
                                        </p:cTn>
                                        <p:tgtEl>
                                          <p:spTgt spid="10"/>
                                        </p:tgtEl>
                                      </p:cBhvr>
                                    </p:animEffect>
                                    <p:anim calcmode="lin" valueType="num">
                                      <p:cBhvr>
                                        <p:cTn id="5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1" dur="26">
                                          <p:stCondLst>
                                            <p:cond delay="650"/>
                                          </p:stCondLst>
                                        </p:cTn>
                                        <p:tgtEl>
                                          <p:spTgt spid="10"/>
                                        </p:tgtEl>
                                      </p:cBhvr>
                                      <p:to x="100000" y="60000"/>
                                    </p:animScale>
                                    <p:animScale>
                                      <p:cBhvr>
                                        <p:cTn id="62" dur="166" decel="50000">
                                          <p:stCondLst>
                                            <p:cond delay="676"/>
                                          </p:stCondLst>
                                        </p:cTn>
                                        <p:tgtEl>
                                          <p:spTgt spid="10"/>
                                        </p:tgtEl>
                                      </p:cBhvr>
                                      <p:to x="100000" y="100000"/>
                                    </p:animScale>
                                    <p:animScale>
                                      <p:cBhvr>
                                        <p:cTn id="63" dur="26">
                                          <p:stCondLst>
                                            <p:cond delay="1312"/>
                                          </p:stCondLst>
                                        </p:cTn>
                                        <p:tgtEl>
                                          <p:spTgt spid="10"/>
                                        </p:tgtEl>
                                      </p:cBhvr>
                                      <p:to x="100000" y="80000"/>
                                    </p:animScale>
                                    <p:animScale>
                                      <p:cBhvr>
                                        <p:cTn id="64" dur="166" decel="50000">
                                          <p:stCondLst>
                                            <p:cond delay="1338"/>
                                          </p:stCondLst>
                                        </p:cTn>
                                        <p:tgtEl>
                                          <p:spTgt spid="10"/>
                                        </p:tgtEl>
                                      </p:cBhvr>
                                      <p:to x="100000" y="100000"/>
                                    </p:animScale>
                                    <p:animScale>
                                      <p:cBhvr>
                                        <p:cTn id="65" dur="26">
                                          <p:stCondLst>
                                            <p:cond delay="1642"/>
                                          </p:stCondLst>
                                        </p:cTn>
                                        <p:tgtEl>
                                          <p:spTgt spid="10"/>
                                        </p:tgtEl>
                                      </p:cBhvr>
                                      <p:to x="100000" y="90000"/>
                                    </p:animScale>
                                    <p:animScale>
                                      <p:cBhvr>
                                        <p:cTn id="66" dur="166" decel="50000">
                                          <p:stCondLst>
                                            <p:cond delay="1668"/>
                                          </p:stCondLst>
                                        </p:cTn>
                                        <p:tgtEl>
                                          <p:spTgt spid="10"/>
                                        </p:tgtEl>
                                      </p:cBhvr>
                                      <p:to x="100000" y="100000"/>
                                    </p:animScale>
                                    <p:animScale>
                                      <p:cBhvr>
                                        <p:cTn id="67" dur="26">
                                          <p:stCondLst>
                                            <p:cond delay="1808"/>
                                          </p:stCondLst>
                                        </p:cTn>
                                        <p:tgtEl>
                                          <p:spTgt spid="10"/>
                                        </p:tgtEl>
                                      </p:cBhvr>
                                      <p:to x="100000" y="95000"/>
                                    </p:animScale>
                                    <p:animScale>
                                      <p:cBhvr>
                                        <p:cTn id="6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AutoShape 4" descr="offer man p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offer man p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Dikdörtgen 4"/>
          <p:cNvSpPr/>
          <p:nvPr/>
        </p:nvSpPr>
        <p:spPr>
          <a:xfrm>
            <a:off x="1148355" y="542635"/>
            <a:ext cx="9497684" cy="1077218"/>
          </a:xfrm>
          <a:prstGeom prst="rect">
            <a:avLst/>
          </a:prstGeom>
        </p:spPr>
        <p:txBody>
          <a:bodyPr wrap="square">
            <a:spAutoFit/>
          </a:bodyPr>
          <a:lstStyle/>
          <a:p>
            <a:pPr algn="ctr"/>
            <a:r>
              <a:rPr kumimoji="1" lang="tr-TR" altLang="zh-CN" sz="3200" b="1" dirty="0" smtClean="0">
                <a:solidFill>
                  <a:srgbClr val="004E8F"/>
                </a:solidFill>
                <a:latin typeface="Calibri" panose="020F0502020204030204" pitchFamily="34" charset="0"/>
                <a:ea typeface="Tahoma" pitchFamily="34" charset="0"/>
                <a:cs typeface="Tahoma" pitchFamily="34" charset="0"/>
              </a:rPr>
              <a:t>Matematik </a:t>
            </a:r>
            <a:r>
              <a:rPr kumimoji="1" lang="tr-TR" altLang="zh-CN" sz="3200" b="1" dirty="0">
                <a:solidFill>
                  <a:srgbClr val="004E8F"/>
                </a:solidFill>
                <a:latin typeface="Calibri" panose="020F0502020204030204" pitchFamily="34" charset="0"/>
                <a:ea typeface="Tahoma" pitchFamily="34" charset="0"/>
                <a:cs typeface="Tahoma" pitchFamily="34" charset="0"/>
              </a:rPr>
              <a:t>Dersi İçin </a:t>
            </a:r>
            <a:r>
              <a:rPr kumimoji="1" lang="tr-TR" altLang="zh-CN" sz="3200" b="1" dirty="0" smtClean="0">
                <a:solidFill>
                  <a:srgbClr val="004E8F"/>
                </a:solidFill>
                <a:latin typeface="Calibri" panose="020F0502020204030204" pitchFamily="34" charset="0"/>
                <a:ea typeface="Tahoma" pitchFamily="34" charset="0"/>
                <a:cs typeface="Tahoma" pitchFamily="34" charset="0"/>
              </a:rPr>
              <a:t>İYEP </a:t>
            </a:r>
            <a:r>
              <a:rPr kumimoji="1" lang="tr-TR" altLang="zh-CN" sz="3200" b="1" dirty="0">
                <a:solidFill>
                  <a:srgbClr val="004E8F"/>
                </a:solidFill>
                <a:latin typeface="Calibri" panose="020F0502020204030204" pitchFamily="34" charset="0"/>
                <a:ea typeface="Tahoma" pitchFamily="34" charset="0"/>
                <a:cs typeface="Tahoma" pitchFamily="34" charset="0"/>
              </a:rPr>
              <a:t>Kapsamına Alınacak Öğrencileri </a:t>
            </a:r>
            <a:r>
              <a:rPr kumimoji="1" lang="tr-TR" altLang="zh-CN" sz="3200" b="1" dirty="0" smtClean="0">
                <a:solidFill>
                  <a:srgbClr val="004E8F"/>
                </a:solidFill>
                <a:latin typeface="Calibri" panose="020F0502020204030204" pitchFamily="34" charset="0"/>
                <a:ea typeface="Tahoma" pitchFamily="34" charset="0"/>
                <a:cs typeface="Tahoma" pitchFamily="34" charset="0"/>
              </a:rPr>
              <a:t>Belirleme Modeli</a:t>
            </a:r>
            <a:endParaRPr kumimoji="1" lang="en-US" altLang="zh-CN" sz="3200" b="1" dirty="0">
              <a:solidFill>
                <a:srgbClr val="004E8F"/>
              </a:solidFill>
              <a:latin typeface="Calibri" panose="020F0502020204030204" pitchFamily="34" charset="0"/>
              <a:ea typeface="Tahoma" pitchFamily="34" charset="0"/>
              <a:cs typeface="Tahoma" pitchFamily="34" charset="0"/>
            </a:endParaRPr>
          </a:p>
        </p:txBody>
      </p:sp>
      <p:grpSp>
        <p:nvGrpSpPr>
          <p:cNvPr id="10" name="Group 17"/>
          <p:cNvGrpSpPr/>
          <p:nvPr/>
        </p:nvGrpSpPr>
        <p:grpSpPr>
          <a:xfrm>
            <a:off x="724919" y="2027075"/>
            <a:ext cx="10742162" cy="2741180"/>
            <a:chOff x="623888" y="1690577"/>
            <a:chExt cx="5261535" cy="4686897"/>
          </a:xfrm>
        </p:grpSpPr>
        <p:sp>
          <p:nvSpPr>
            <p:cNvPr id="11"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3" name="Dikdörtgen 12"/>
          <p:cNvSpPr/>
          <p:nvPr/>
        </p:nvSpPr>
        <p:spPr>
          <a:xfrm>
            <a:off x="953746" y="2818522"/>
            <a:ext cx="10042808" cy="1477328"/>
          </a:xfrm>
          <a:prstGeom prst="rect">
            <a:avLst/>
          </a:prstGeom>
        </p:spPr>
        <p:txBody>
          <a:bodyPr wrap="square">
            <a:spAutoFit/>
          </a:bodyPr>
          <a:lstStyle/>
          <a:p>
            <a:pPr>
              <a:lnSpc>
                <a:spcPct val="150000"/>
              </a:lnSpc>
            </a:pPr>
            <a:r>
              <a:rPr lang="tr-TR" sz="2000" dirty="0" smtClean="0">
                <a:latin typeface="Calibri" panose="020F0502020204030204" pitchFamily="34" charset="0"/>
              </a:rPr>
              <a:t>Matematik </a:t>
            </a:r>
            <a:r>
              <a:rPr lang="tr-TR" sz="2000" dirty="0">
                <a:latin typeface="Calibri" panose="020F0502020204030204" pitchFamily="34" charset="0"/>
              </a:rPr>
              <a:t>dersi için uygulanacak form </a:t>
            </a:r>
            <a:r>
              <a:rPr lang="tr-TR" sz="2000" dirty="0" smtClean="0">
                <a:latin typeface="Calibri" panose="020F0502020204030204" pitchFamily="34" charset="0"/>
              </a:rPr>
              <a:t>30 sorudan </a:t>
            </a:r>
            <a:r>
              <a:rPr lang="tr-TR" sz="2000" dirty="0">
                <a:latin typeface="Calibri" panose="020F0502020204030204" pitchFamily="34" charset="0"/>
              </a:rPr>
              <a:t>oluşmaktadır. Buna göre formda yer alan soruların ait oldukları modüller, her bir modülden elde edilecek en yüksek toplam puan ve her bir modül için kesme noktaları tablodaki gibidir:</a:t>
            </a:r>
            <a:endParaRPr lang="tr-TR" sz="2000" dirty="0" smtClean="0">
              <a:latin typeface="Calibri" panose="020F0502020204030204" pitchFamily="34" charset="0"/>
            </a:endParaRPr>
          </a:p>
        </p:txBody>
      </p:sp>
      <p:pic>
        <p:nvPicPr>
          <p:cNvPr id="14"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6039" y="2119795"/>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32"/>
          <p:cNvSpPr/>
          <p:nvPr/>
        </p:nvSpPr>
        <p:spPr>
          <a:xfrm>
            <a:off x="724919" y="2155262"/>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4808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676295405"/>
              </p:ext>
            </p:extLst>
          </p:nvPr>
        </p:nvGraphicFramePr>
        <p:xfrm>
          <a:off x="1086133" y="906084"/>
          <a:ext cx="9774073" cy="2666318"/>
        </p:xfrm>
        <a:graphic>
          <a:graphicData uri="http://schemas.openxmlformats.org/drawingml/2006/table">
            <a:tbl>
              <a:tblPr firstRow="1" firstCol="1" bandRow="1">
                <a:tableStyleId>{BDBED569-4797-4DF1-A0F4-6AAB3CD982D8}</a:tableStyleId>
              </a:tblPr>
              <a:tblGrid>
                <a:gridCol w="1815489"/>
                <a:gridCol w="3898376"/>
                <a:gridCol w="1937982"/>
                <a:gridCol w="2122226"/>
              </a:tblGrid>
              <a:tr h="779048">
                <a:tc>
                  <a:txBody>
                    <a:bodyPr/>
                    <a:lstStyle/>
                    <a:p>
                      <a:pPr algn="ctr">
                        <a:lnSpc>
                          <a:spcPct val="115000"/>
                        </a:lnSpc>
                        <a:spcAft>
                          <a:spcPts val="0"/>
                        </a:spcAft>
                      </a:pPr>
                      <a:r>
                        <a:rPr lang="tr-TR" sz="2000" dirty="0" smtClean="0">
                          <a:effectLst/>
                          <a:latin typeface="Calibri" panose="020F0502020204030204" pitchFamily="34" charset="0"/>
                        </a:rPr>
                        <a:t>MODÜL</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SORU NUMARALARI</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TOPLAM PUAN</a:t>
                      </a:r>
                      <a:endParaRPr lang="tr-TR" sz="20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2000" dirty="0" smtClean="0">
                          <a:effectLst/>
                          <a:latin typeface="Calibri" panose="020F0502020204030204" pitchFamily="34" charset="0"/>
                        </a:rPr>
                        <a:t>KESME NOKTASI</a:t>
                      </a:r>
                      <a:endParaRPr lang="tr-TR" sz="2000" dirty="0">
                        <a:effectLst/>
                        <a:latin typeface="Calibri" panose="020F0502020204030204" pitchFamily="34" charset="0"/>
                        <a:ea typeface="Calibri"/>
                        <a:cs typeface="Times New Roman"/>
                      </a:endParaRPr>
                    </a:p>
                  </a:txBody>
                  <a:tcPr marL="44450" marR="44450" marT="0" marB="0" anchor="ctr"/>
                </a:tc>
              </a:tr>
              <a:tr h="613024">
                <a:tc>
                  <a:txBody>
                    <a:bodyPr/>
                    <a:lstStyle/>
                    <a:p>
                      <a:pPr marL="0" algn="ctr" defTabSz="914400" rtl="0" eaLnBrk="1" latinLnBrk="0" hangingPunct="1">
                        <a:lnSpc>
                          <a:spcPct val="115000"/>
                        </a:lnSpc>
                        <a:spcAft>
                          <a:spcPts val="0"/>
                        </a:spcAft>
                      </a:pPr>
                      <a:r>
                        <a:rPr lang="tr-TR" sz="2000" b="1" kern="1200" dirty="0">
                          <a:solidFill>
                            <a:srgbClr val="C00000"/>
                          </a:solidFill>
                          <a:effectLst/>
                          <a:latin typeface="Calibri" panose="020F0502020204030204" pitchFamily="34" charset="0"/>
                          <a:ea typeface="+mn-ea"/>
                          <a:cs typeface="+mn-cs"/>
                        </a:rPr>
                        <a:t>Modül 1</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C00000"/>
                          </a:solidFill>
                          <a:effectLst/>
                          <a:latin typeface="Calibri" panose="020F0502020204030204" pitchFamily="34" charset="0"/>
                          <a:ea typeface="+mn-ea"/>
                          <a:cs typeface="+mn-cs"/>
                        </a:rPr>
                        <a:t>1,2,3,4,5,6,7,8,9</a:t>
                      </a:r>
                      <a:endParaRPr lang="tr-TR" sz="2000" b="1" kern="1200" dirty="0">
                        <a:solidFill>
                          <a:srgbClr val="C00000"/>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C00000"/>
                          </a:solidFill>
                          <a:effectLst/>
                          <a:latin typeface="Calibri" panose="020F0502020204030204" pitchFamily="34" charset="0"/>
                          <a:ea typeface="+mn-ea"/>
                          <a:cs typeface="+mn-cs"/>
                        </a:rPr>
                        <a:t>9</a:t>
                      </a:r>
                      <a:endParaRPr lang="tr-TR" sz="2000" b="1" kern="1200" dirty="0">
                        <a:solidFill>
                          <a:srgbClr val="C00000"/>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C00000"/>
                          </a:solidFill>
                          <a:effectLst/>
                          <a:latin typeface="Calibri" panose="020F0502020204030204" pitchFamily="34" charset="0"/>
                          <a:ea typeface="+mn-ea"/>
                          <a:cs typeface="+mn-cs"/>
                        </a:rPr>
                        <a:t>4,5</a:t>
                      </a:r>
                      <a:endParaRPr lang="tr-TR" sz="2000" b="1" kern="1200" dirty="0">
                        <a:solidFill>
                          <a:srgbClr val="C00000"/>
                        </a:solidFill>
                        <a:effectLst/>
                        <a:latin typeface="Calibri" panose="020F0502020204030204" pitchFamily="34" charset="0"/>
                        <a:ea typeface="+mn-ea"/>
                        <a:cs typeface="+mn-cs"/>
                      </a:endParaRPr>
                    </a:p>
                  </a:txBody>
                  <a:tcPr marL="44450" marR="44450" marT="0" marB="0" anchor="ctr"/>
                </a:tc>
              </a:tr>
              <a:tr h="464024">
                <a:tc>
                  <a:txBody>
                    <a:bodyPr/>
                    <a:lstStyle/>
                    <a:p>
                      <a:pPr marL="0" algn="ctr" defTabSz="914400" rtl="0" eaLnBrk="1" latinLnBrk="0" hangingPunct="1">
                        <a:lnSpc>
                          <a:spcPct val="115000"/>
                        </a:lnSpc>
                        <a:spcAft>
                          <a:spcPts val="0"/>
                        </a:spcAft>
                      </a:pPr>
                      <a:r>
                        <a:rPr lang="tr-TR" sz="2000" b="1" kern="1200" dirty="0">
                          <a:solidFill>
                            <a:schemeClr val="accent6">
                              <a:lumMod val="50000"/>
                            </a:schemeClr>
                          </a:solidFill>
                          <a:effectLst/>
                          <a:latin typeface="Calibri" panose="020F0502020204030204" pitchFamily="34" charset="0"/>
                          <a:ea typeface="+mn-ea"/>
                          <a:cs typeface="+mn-cs"/>
                        </a:rPr>
                        <a:t>Modül 2</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chemeClr val="accent6">
                              <a:lumMod val="50000"/>
                            </a:schemeClr>
                          </a:solidFill>
                          <a:effectLst/>
                          <a:latin typeface="Calibri" panose="020F0502020204030204" pitchFamily="34" charset="0"/>
                          <a:ea typeface="+mn-ea"/>
                          <a:cs typeface="+mn-cs"/>
                        </a:rPr>
                        <a:t>10,11,12,13,14,15,16,17,18,19,20,21,22,23,23</a:t>
                      </a:r>
                      <a:endParaRPr lang="tr-TR" sz="2000" b="1" kern="1200" dirty="0">
                        <a:solidFill>
                          <a:schemeClr val="accent6">
                            <a:lumMod val="50000"/>
                          </a:schemeClr>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chemeClr val="accent6">
                              <a:lumMod val="50000"/>
                            </a:schemeClr>
                          </a:solidFill>
                          <a:effectLst/>
                          <a:latin typeface="Calibri" panose="020F0502020204030204" pitchFamily="34" charset="0"/>
                          <a:ea typeface="+mn-ea"/>
                          <a:cs typeface="+mn-cs"/>
                        </a:rPr>
                        <a:t>14</a:t>
                      </a:r>
                      <a:endParaRPr lang="tr-TR" sz="2000" b="1" kern="1200" dirty="0">
                        <a:solidFill>
                          <a:schemeClr val="accent6">
                            <a:lumMod val="50000"/>
                          </a:schemeClr>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chemeClr val="accent6">
                              <a:lumMod val="50000"/>
                            </a:schemeClr>
                          </a:solidFill>
                          <a:effectLst/>
                          <a:latin typeface="Calibri" panose="020F0502020204030204" pitchFamily="34" charset="0"/>
                          <a:ea typeface="+mn-ea"/>
                          <a:cs typeface="+mn-cs"/>
                        </a:rPr>
                        <a:t>7</a:t>
                      </a:r>
                      <a:endParaRPr lang="tr-TR" sz="2000" b="1" kern="1200" dirty="0">
                        <a:solidFill>
                          <a:schemeClr val="accent6">
                            <a:lumMod val="50000"/>
                          </a:schemeClr>
                        </a:solidFill>
                        <a:effectLst/>
                        <a:latin typeface="Calibri" panose="020F0502020204030204" pitchFamily="34" charset="0"/>
                        <a:ea typeface="+mn-ea"/>
                        <a:cs typeface="+mn-cs"/>
                      </a:endParaRPr>
                    </a:p>
                  </a:txBody>
                  <a:tcPr marL="44450" marR="44450" marT="0" marB="0" anchor="ctr"/>
                </a:tc>
              </a:tr>
              <a:tr h="573206">
                <a:tc>
                  <a:txBody>
                    <a:bodyPr/>
                    <a:lstStyle/>
                    <a:p>
                      <a:pPr marL="0" algn="ctr" defTabSz="914400" rtl="0" eaLnBrk="1" latinLnBrk="0" hangingPunct="1">
                        <a:lnSpc>
                          <a:spcPct val="115000"/>
                        </a:lnSpc>
                        <a:spcAft>
                          <a:spcPts val="0"/>
                        </a:spcAft>
                      </a:pPr>
                      <a:r>
                        <a:rPr lang="tr-TR" sz="2000" b="1" kern="1200" dirty="0">
                          <a:solidFill>
                            <a:srgbClr val="0053A3"/>
                          </a:solidFill>
                          <a:effectLst/>
                          <a:latin typeface="Calibri" panose="020F0502020204030204" pitchFamily="34" charset="0"/>
                          <a:ea typeface="+mn-ea"/>
                          <a:cs typeface="+mn-cs"/>
                        </a:rPr>
                        <a:t>Modül 3</a:t>
                      </a: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0053A3"/>
                          </a:solidFill>
                          <a:effectLst/>
                          <a:latin typeface="Calibri" panose="020F0502020204030204" pitchFamily="34" charset="0"/>
                          <a:ea typeface="+mn-ea"/>
                          <a:cs typeface="+mn-cs"/>
                        </a:rPr>
                        <a:t>24,25,26,27,28,29,30</a:t>
                      </a:r>
                      <a:endParaRPr lang="tr-TR" sz="2000" b="1" kern="1200" dirty="0">
                        <a:solidFill>
                          <a:srgbClr val="0053A3"/>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0053A3"/>
                          </a:solidFill>
                          <a:effectLst/>
                          <a:latin typeface="Calibri" panose="020F0502020204030204" pitchFamily="34" charset="0"/>
                          <a:ea typeface="+mn-ea"/>
                          <a:cs typeface="+mn-cs"/>
                        </a:rPr>
                        <a:t>7</a:t>
                      </a:r>
                      <a:endParaRPr lang="tr-TR" sz="2000" b="1" kern="1200" dirty="0">
                        <a:solidFill>
                          <a:srgbClr val="0053A3"/>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rgbClr val="0053A3"/>
                          </a:solidFill>
                          <a:effectLst/>
                          <a:latin typeface="Calibri" panose="020F0502020204030204" pitchFamily="34" charset="0"/>
                          <a:ea typeface="+mn-ea"/>
                          <a:cs typeface="+mn-cs"/>
                        </a:rPr>
                        <a:t>3</a:t>
                      </a:r>
                      <a:endParaRPr lang="tr-TR" sz="2000" b="1" kern="1200" dirty="0">
                        <a:solidFill>
                          <a:srgbClr val="0053A3"/>
                        </a:solidFill>
                        <a:effectLst/>
                        <a:latin typeface="Calibri" panose="020F0502020204030204" pitchFamily="34" charset="0"/>
                        <a:ea typeface="+mn-ea"/>
                        <a:cs typeface="+mn-cs"/>
                      </a:endParaRPr>
                    </a:p>
                  </a:txBody>
                  <a:tcPr marL="44450" marR="44450" marT="0" marB="0" anchor="ctr"/>
                </a:tc>
              </a:tr>
            </a:tbl>
          </a:graphicData>
        </a:graphic>
      </p:graphicFrame>
      <p:sp>
        <p:nvSpPr>
          <p:cNvPr id="4"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Dikdörtgen 10"/>
          <p:cNvSpPr/>
          <p:nvPr/>
        </p:nvSpPr>
        <p:spPr>
          <a:xfrm>
            <a:off x="721662" y="3955981"/>
            <a:ext cx="10748676" cy="1938992"/>
          </a:xfrm>
          <a:prstGeom prst="rect">
            <a:avLst/>
          </a:prstGeom>
        </p:spPr>
        <p:txBody>
          <a:bodyPr wrap="square">
            <a:spAutoFit/>
          </a:bodyPr>
          <a:lstStyle/>
          <a:p>
            <a:pPr>
              <a:lnSpc>
                <a:spcPct val="150000"/>
              </a:lnSpc>
            </a:pPr>
            <a:r>
              <a:rPr lang="tr-TR" sz="2000" dirty="0" smtClean="0">
                <a:latin typeface="Calibri" panose="020F0502020204030204" pitchFamily="34" charset="0"/>
              </a:rPr>
              <a:t>Tabloya </a:t>
            </a:r>
            <a:r>
              <a:rPr lang="tr-TR" sz="2000" dirty="0">
                <a:latin typeface="Calibri" panose="020F0502020204030204" pitchFamily="34" charset="0"/>
              </a:rPr>
              <a:t>göre;</a:t>
            </a:r>
          </a:p>
          <a:p>
            <a:pPr marL="285750" indent="-285750">
              <a:lnSpc>
                <a:spcPct val="150000"/>
              </a:lnSpc>
              <a:buFont typeface="Wingdings" panose="05000000000000000000" pitchFamily="2" charset="2"/>
              <a:buChar char="Ø"/>
            </a:pPr>
            <a:r>
              <a:rPr lang="tr-TR" sz="2000" b="1" dirty="0">
                <a:solidFill>
                  <a:srgbClr val="C00000"/>
                </a:solidFill>
                <a:latin typeface="Calibri" panose="020F0502020204030204" pitchFamily="34" charset="0"/>
              </a:rPr>
              <a:t>M</a:t>
            </a:r>
            <a:r>
              <a:rPr lang="tr-TR" sz="2000" b="1" dirty="0" smtClean="0">
                <a:solidFill>
                  <a:srgbClr val="C00000"/>
                </a:solidFill>
                <a:latin typeface="Calibri" panose="020F0502020204030204" pitchFamily="34" charset="0"/>
              </a:rPr>
              <a:t>odül </a:t>
            </a:r>
            <a:r>
              <a:rPr lang="tr-TR" sz="2000" b="1" dirty="0">
                <a:solidFill>
                  <a:srgbClr val="C00000"/>
                </a:solidFill>
                <a:latin typeface="Calibri" panose="020F0502020204030204" pitchFamily="34" charset="0"/>
              </a:rPr>
              <a:t>1</a:t>
            </a:r>
            <a:r>
              <a:rPr lang="tr-TR" sz="2000" dirty="0">
                <a:latin typeface="Calibri" panose="020F0502020204030204" pitchFamily="34" charset="0"/>
              </a:rPr>
              <a:t>’den </a:t>
            </a:r>
            <a:r>
              <a:rPr lang="tr-TR" sz="2000" b="1" dirty="0">
                <a:solidFill>
                  <a:srgbClr val="C00000"/>
                </a:solidFill>
                <a:latin typeface="Calibri" panose="020F0502020204030204" pitchFamily="34" charset="0"/>
              </a:rPr>
              <a:t>4</a:t>
            </a:r>
            <a:r>
              <a:rPr lang="tr-TR" sz="2000" b="1" dirty="0" smtClean="0">
                <a:solidFill>
                  <a:srgbClr val="C00000"/>
                </a:solidFill>
                <a:latin typeface="Calibri" panose="020F0502020204030204" pitchFamily="34" charset="0"/>
              </a:rPr>
              <a:t>,5</a:t>
            </a:r>
            <a:r>
              <a:rPr lang="tr-TR" sz="2000" dirty="0" smtClean="0">
                <a:latin typeface="Calibri" panose="020F0502020204030204" pitchFamily="34" charset="0"/>
              </a:rPr>
              <a:t> </a:t>
            </a:r>
            <a:r>
              <a:rPr lang="tr-TR" sz="2000" dirty="0">
                <a:latin typeface="Calibri" panose="020F0502020204030204" pitchFamily="34" charset="0"/>
              </a:rPr>
              <a:t>üstünde puan alan öğrenciler </a:t>
            </a:r>
            <a:r>
              <a:rPr lang="tr-TR" sz="2000" b="1" dirty="0">
                <a:latin typeface="Calibri" panose="020F0502020204030204" pitchFamily="34" charset="0"/>
              </a:rPr>
              <a:t>modül 1</a:t>
            </a:r>
            <a:r>
              <a:rPr lang="tr-TR" sz="2000" dirty="0">
                <a:latin typeface="Calibri" panose="020F0502020204030204" pitchFamily="34" charset="0"/>
              </a:rPr>
              <a:t>’den,</a:t>
            </a:r>
          </a:p>
          <a:p>
            <a:pPr marL="285750" indent="-285750">
              <a:lnSpc>
                <a:spcPct val="150000"/>
              </a:lnSpc>
              <a:buFont typeface="Wingdings" panose="05000000000000000000" pitchFamily="2" charset="2"/>
              <a:buChar char="Ø"/>
            </a:pPr>
            <a:r>
              <a:rPr lang="tr-TR" sz="2000" b="1" dirty="0">
                <a:solidFill>
                  <a:schemeClr val="accent6">
                    <a:lumMod val="50000"/>
                  </a:schemeClr>
                </a:solidFill>
                <a:latin typeface="Calibri" panose="020F0502020204030204" pitchFamily="34" charset="0"/>
              </a:rPr>
              <a:t>M</a:t>
            </a:r>
            <a:r>
              <a:rPr lang="tr-TR" sz="2000" b="1" dirty="0" smtClean="0">
                <a:solidFill>
                  <a:schemeClr val="accent6">
                    <a:lumMod val="50000"/>
                  </a:schemeClr>
                </a:solidFill>
                <a:latin typeface="Calibri" panose="020F0502020204030204" pitchFamily="34" charset="0"/>
              </a:rPr>
              <a:t>odül 2</a:t>
            </a:r>
            <a:r>
              <a:rPr lang="tr-TR" sz="2000" dirty="0" smtClean="0">
                <a:latin typeface="Calibri" panose="020F0502020204030204" pitchFamily="34" charset="0"/>
              </a:rPr>
              <a:t>’den </a:t>
            </a:r>
            <a:r>
              <a:rPr lang="tr-TR" sz="2000" b="1" dirty="0" smtClean="0">
                <a:solidFill>
                  <a:schemeClr val="accent6">
                    <a:lumMod val="50000"/>
                  </a:schemeClr>
                </a:solidFill>
                <a:latin typeface="Calibri" panose="020F0502020204030204" pitchFamily="34" charset="0"/>
              </a:rPr>
              <a:t>7 ve üstünde </a:t>
            </a:r>
            <a:r>
              <a:rPr lang="tr-TR" sz="2000" dirty="0" smtClean="0">
                <a:latin typeface="Calibri" panose="020F0502020204030204" pitchFamily="34" charset="0"/>
              </a:rPr>
              <a:t> </a:t>
            </a:r>
            <a:r>
              <a:rPr lang="tr-TR" sz="2000" dirty="0">
                <a:latin typeface="Calibri" panose="020F0502020204030204" pitchFamily="34" charset="0"/>
              </a:rPr>
              <a:t>puan alan öğrenciler </a:t>
            </a:r>
            <a:r>
              <a:rPr lang="tr-TR" sz="2000" b="1" dirty="0">
                <a:latin typeface="Calibri" panose="020F0502020204030204" pitchFamily="34" charset="0"/>
              </a:rPr>
              <a:t>modül 1</a:t>
            </a:r>
            <a:r>
              <a:rPr lang="tr-TR" sz="2000" dirty="0">
                <a:latin typeface="Calibri" panose="020F0502020204030204" pitchFamily="34" charset="0"/>
              </a:rPr>
              <a:t> ve </a:t>
            </a:r>
            <a:r>
              <a:rPr lang="tr-TR" sz="2000" b="1" dirty="0">
                <a:latin typeface="Calibri" panose="020F0502020204030204" pitchFamily="34" charset="0"/>
              </a:rPr>
              <a:t>modül 2</a:t>
            </a:r>
            <a:r>
              <a:rPr lang="tr-TR" sz="2000" dirty="0">
                <a:latin typeface="Calibri" panose="020F0502020204030204" pitchFamily="34" charset="0"/>
              </a:rPr>
              <a:t>’den,</a:t>
            </a:r>
          </a:p>
          <a:p>
            <a:pPr marL="285750" indent="-285750">
              <a:lnSpc>
                <a:spcPct val="150000"/>
              </a:lnSpc>
              <a:buFont typeface="Wingdings" panose="05000000000000000000" pitchFamily="2" charset="2"/>
              <a:buChar char="Ø"/>
            </a:pPr>
            <a:r>
              <a:rPr lang="tr-TR" sz="2000" b="1" dirty="0">
                <a:solidFill>
                  <a:srgbClr val="0053A3"/>
                </a:solidFill>
                <a:latin typeface="Calibri" panose="020F0502020204030204" pitchFamily="34" charset="0"/>
              </a:rPr>
              <a:t>M</a:t>
            </a:r>
            <a:r>
              <a:rPr lang="tr-TR" sz="2000" b="1" dirty="0" smtClean="0">
                <a:solidFill>
                  <a:srgbClr val="0053A3"/>
                </a:solidFill>
                <a:latin typeface="Calibri" panose="020F0502020204030204" pitchFamily="34" charset="0"/>
              </a:rPr>
              <a:t>odül </a:t>
            </a:r>
            <a:r>
              <a:rPr lang="tr-TR" sz="2000" b="1" dirty="0">
                <a:solidFill>
                  <a:srgbClr val="0053A3"/>
                </a:solidFill>
                <a:latin typeface="Calibri" panose="020F0502020204030204" pitchFamily="34" charset="0"/>
              </a:rPr>
              <a:t>3</a:t>
            </a:r>
            <a:r>
              <a:rPr lang="tr-TR" sz="2000" dirty="0">
                <a:latin typeface="Calibri" panose="020F0502020204030204" pitchFamily="34" charset="0"/>
              </a:rPr>
              <a:t>’ten </a:t>
            </a:r>
            <a:r>
              <a:rPr lang="tr-TR" sz="2000" b="1" dirty="0">
                <a:solidFill>
                  <a:srgbClr val="0053A3"/>
                </a:solidFill>
                <a:latin typeface="Calibri" panose="020F0502020204030204" pitchFamily="34" charset="0"/>
              </a:rPr>
              <a:t>3 ve üstünde</a:t>
            </a:r>
            <a:r>
              <a:rPr lang="tr-TR" sz="2000" dirty="0" smtClean="0">
                <a:latin typeface="Calibri" panose="020F0502020204030204" pitchFamily="34" charset="0"/>
              </a:rPr>
              <a:t> </a:t>
            </a:r>
            <a:r>
              <a:rPr lang="tr-TR" sz="2000" dirty="0">
                <a:latin typeface="Calibri" panose="020F0502020204030204" pitchFamily="34" charset="0"/>
              </a:rPr>
              <a:t>puan alan öğrenciler </a:t>
            </a:r>
            <a:r>
              <a:rPr lang="tr-TR" sz="2000" b="1" dirty="0">
                <a:latin typeface="Calibri" panose="020F0502020204030204" pitchFamily="34" charset="0"/>
              </a:rPr>
              <a:t>modül 1</a:t>
            </a:r>
            <a:r>
              <a:rPr lang="tr-TR" sz="2000" dirty="0">
                <a:latin typeface="Calibri" panose="020F0502020204030204" pitchFamily="34" charset="0"/>
              </a:rPr>
              <a:t>, </a:t>
            </a:r>
            <a:r>
              <a:rPr lang="tr-TR" sz="2000" b="1" dirty="0">
                <a:latin typeface="Calibri" panose="020F0502020204030204" pitchFamily="34" charset="0"/>
              </a:rPr>
              <a:t>modül 2</a:t>
            </a:r>
            <a:r>
              <a:rPr lang="tr-TR" sz="2000" dirty="0">
                <a:latin typeface="Calibri" panose="020F0502020204030204" pitchFamily="34" charset="0"/>
              </a:rPr>
              <a:t> ve </a:t>
            </a:r>
            <a:r>
              <a:rPr lang="tr-TR" sz="2000" b="1" dirty="0">
                <a:latin typeface="Calibri" panose="020F0502020204030204" pitchFamily="34" charset="0"/>
              </a:rPr>
              <a:t>modül 3</a:t>
            </a:r>
            <a:r>
              <a:rPr lang="tr-TR" sz="2000" dirty="0">
                <a:latin typeface="Calibri" panose="020F0502020204030204" pitchFamily="34" charset="0"/>
              </a:rPr>
              <a:t>’ten başarılı sayılırlar.</a:t>
            </a:r>
          </a:p>
        </p:txBody>
      </p:sp>
    </p:spTree>
    <p:extLst>
      <p:ext uri="{BB962C8B-B14F-4D97-AF65-F5344CB8AC3E}">
        <p14:creationId xmlns:p14="http://schemas.microsoft.com/office/powerpoint/2010/main" val="349358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7"/>
          <p:cNvGrpSpPr/>
          <p:nvPr/>
        </p:nvGrpSpPr>
        <p:grpSpPr>
          <a:xfrm>
            <a:off x="758128" y="1791820"/>
            <a:ext cx="10742162" cy="2741180"/>
            <a:chOff x="623888" y="1690577"/>
            <a:chExt cx="5261535" cy="4686897"/>
          </a:xfrm>
        </p:grpSpPr>
        <p:sp>
          <p:nvSpPr>
            <p:cNvPr id="10"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Dikdörtgen 11"/>
          <p:cNvSpPr/>
          <p:nvPr/>
        </p:nvSpPr>
        <p:spPr>
          <a:xfrm>
            <a:off x="1181563" y="2614594"/>
            <a:ext cx="9497683" cy="1477328"/>
          </a:xfrm>
          <a:prstGeom prst="rect">
            <a:avLst/>
          </a:prstGeom>
        </p:spPr>
        <p:txBody>
          <a:bodyPr wrap="square">
            <a:spAutoFit/>
          </a:bodyPr>
          <a:lstStyle/>
          <a:p>
            <a:pPr>
              <a:lnSpc>
                <a:spcPct val="150000"/>
              </a:lnSpc>
            </a:pPr>
            <a:r>
              <a:rPr lang="tr-TR" sz="2000" dirty="0" smtClean="0">
                <a:latin typeface="Calibri" panose="020F0502020204030204" pitchFamily="34" charset="0"/>
              </a:rPr>
              <a:t>Buna </a:t>
            </a:r>
            <a:r>
              <a:rPr lang="tr-TR" sz="2000" dirty="0">
                <a:latin typeface="Calibri" panose="020F0502020204030204" pitchFamily="34" charset="0"/>
              </a:rPr>
              <a:t>göre öğrencileri yerleştirirken üst modülün kesme puanı üstünde kalan öğrenci alt modülde kesme puanı altında kalsa dahi alt modülde İYEP kapsamına alınmaz. Bu durumu </a:t>
            </a:r>
            <a:r>
              <a:rPr lang="tr-TR" sz="2000" dirty="0" smtClean="0">
                <a:latin typeface="Calibri" panose="020F0502020204030204" pitchFamily="34" charset="0"/>
              </a:rPr>
              <a:t>örnekle açıklayalım: </a:t>
            </a:r>
            <a:endParaRPr lang="tr-TR" sz="2000" dirty="0">
              <a:latin typeface="Calibri" panose="020F0502020204030204" pitchFamily="34" charset="0"/>
            </a:endParaRPr>
          </a:p>
        </p:txBody>
      </p:sp>
      <p:pic>
        <p:nvPicPr>
          <p:cNvPr id="13"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9248" y="1884540"/>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14" name="Freeform 32"/>
          <p:cNvSpPr/>
          <p:nvPr/>
        </p:nvSpPr>
        <p:spPr>
          <a:xfrm>
            <a:off x="758128" y="1920007"/>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6331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80">
                                          <p:stCondLst>
                                            <p:cond delay="0"/>
                                          </p:stCondLst>
                                        </p:cTn>
                                        <p:tgtEl>
                                          <p:spTgt spid="12"/>
                                        </p:tgtEl>
                                      </p:cBhvr>
                                    </p:animEffect>
                                    <p:anim calcmode="lin" valueType="num">
                                      <p:cBhvr>
                                        <p:cTn id="2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9" dur="26">
                                          <p:stCondLst>
                                            <p:cond delay="650"/>
                                          </p:stCondLst>
                                        </p:cTn>
                                        <p:tgtEl>
                                          <p:spTgt spid="12"/>
                                        </p:tgtEl>
                                      </p:cBhvr>
                                      <p:to x="100000" y="60000"/>
                                    </p:animScale>
                                    <p:animScale>
                                      <p:cBhvr>
                                        <p:cTn id="30" dur="166" decel="50000">
                                          <p:stCondLst>
                                            <p:cond delay="676"/>
                                          </p:stCondLst>
                                        </p:cTn>
                                        <p:tgtEl>
                                          <p:spTgt spid="12"/>
                                        </p:tgtEl>
                                      </p:cBhvr>
                                      <p:to x="100000" y="100000"/>
                                    </p:animScale>
                                    <p:animScale>
                                      <p:cBhvr>
                                        <p:cTn id="31" dur="26">
                                          <p:stCondLst>
                                            <p:cond delay="1312"/>
                                          </p:stCondLst>
                                        </p:cTn>
                                        <p:tgtEl>
                                          <p:spTgt spid="12"/>
                                        </p:tgtEl>
                                      </p:cBhvr>
                                      <p:to x="100000" y="80000"/>
                                    </p:animScale>
                                    <p:animScale>
                                      <p:cBhvr>
                                        <p:cTn id="32" dur="166" decel="50000">
                                          <p:stCondLst>
                                            <p:cond delay="1338"/>
                                          </p:stCondLst>
                                        </p:cTn>
                                        <p:tgtEl>
                                          <p:spTgt spid="12"/>
                                        </p:tgtEl>
                                      </p:cBhvr>
                                      <p:to x="100000" y="100000"/>
                                    </p:animScale>
                                    <p:animScale>
                                      <p:cBhvr>
                                        <p:cTn id="33" dur="26">
                                          <p:stCondLst>
                                            <p:cond delay="1642"/>
                                          </p:stCondLst>
                                        </p:cTn>
                                        <p:tgtEl>
                                          <p:spTgt spid="12"/>
                                        </p:tgtEl>
                                      </p:cBhvr>
                                      <p:to x="100000" y="90000"/>
                                    </p:animScale>
                                    <p:animScale>
                                      <p:cBhvr>
                                        <p:cTn id="34" dur="166" decel="50000">
                                          <p:stCondLst>
                                            <p:cond delay="1668"/>
                                          </p:stCondLst>
                                        </p:cTn>
                                        <p:tgtEl>
                                          <p:spTgt spid="12"/>
                                        </p:tgtEl>
                                      </p:cBhvr>
                                      <p:to x="100000" y="100000"/>
                                    </p:animScale>
                                    <p:animScale>
                                      <p:cBhvr>
                                        <p:cTn id="35" dur="26">
                                          <p:stCondLst>
                                            <p:cond delay="1808"/>
                                          </p:stCondLst>
                                        </p:cTn>
                                        <p:tgtEl>
                                          <p:spTgt spid="12"/>
                                        </p:tgtEl>
                                      </p:cBhvr>
                                      <p:to x="100000" y="95000"/>
                                    </p:animScale>
                                    <p:animScale>
                                      <p:cBhvr>
                                        <p:cTn id="36" dur="166" decel="50000">
                                          <p:stCondLst>
                                            <p:cond delay="1834"/>
                                          </p:stCondLst>
                                        </p:cTn>
                                        <p:tgtEl>
                                          <p:spTgt spid="12"/>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80">
                                          <p:stCondLst>
                                            <p:cond delay="0"/>
                                          </p:stCondLst>
                                        </p:cTn>
                                        <p:tgtEl>
                                          <p:spTgt spid="13"/>
                                        </p:tgtEl>
                                      </p:cBhvr>
                                    </p:animEffect>
                                    <p:anim calcmode="lin" valueType="num">
                                      <p:cBhvr>
                                        <p:cTn id="4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5" dur="26">
                                          <p:stCondLst>
                                            <p:cond delay="650"/>
                                          </p:stCondLst>
                                        </p:cTn>
                                        <p:tgtEl>
                                          <p:spTgt spid="13"/>
                                        </p:tgtEl>
                                      </p:cBhvr>
                                      <p:to x="100000" y="60000"/>
                                    </p:animScale>
                                    <p:animScale>
                                      <p:cBhvr>
                                        <p:cTn id="46" dur="166" decel="50000">
                                          <p:stCondLst>
                                            <p:cond delay="676"/>
                                          </p:stCondLst>
                                        </p:cTn>
                                        <p:tgtEl>
                                          <p:spTgt spid="13"/>
                                        </p:tgtEl>
                                      </p:cBhvr>
                                      <p:to x="100000" y="100000"/>
                                    </p:animScale>
                                    <p:animScale>
                                      <p:cBhvr>
                                        <p:cTn id="47" dur="26">
                                          <p:stCondLst>
                                            <p:cond delay="1312"/>
                                          </p:stCondLst>
                                        </p:cTn>
                                        <p:tgtEl>
                                          <p:spTgt spid="13"/>
                                        </p:tgtEl>
                                      </p:cBhvr>
                                      <p:to x="100000" y="80000"/>
                                    </p:animScale>
                                    <p:animScale>
                                      <p:cBhvr>
                                        <p:cTn id="48" dur="166" decel="50000">
                                          <p:stCondLst>
                                            <p:cond delay="1338"/>
                                          </p:stCondLst>
                                        </p:cTn>
                                        <p:tgtEl>
                                          <p:spTgt spid="13"/>
                                        </p:tgtEl>
                                      </p:cBhvr>
                                      <p:to x="100000" y="100000"/>
                                    </p:animScale>
                                    <p:animScale>
                                      <p:cBhvr>
                                        <p:cTn id="49" dur="26">
                                          <p:stCondLst>
                                            <p:cond delay="1642"/>
                                          </p:stCondLst>
                                        </p:cTn>
                                        <p:tgtEl>
                                          <p:spTgt spid="13"/>
                                        </p:tgtEl>
                                      </p:cBhvr>
                                      <p:to x="100000" y="90000"/>
                                    </p:animScale>
                                    <p:animScale>
                                      <p:cBhvr>
                                        <p:cTn id="50" dur="166" decel="50000">
                                          <p:stCondLst>
                                            <p:cond delay="1668"/>
                                          </p:stCondLst>
                                        </p:cTn>
                                        <p:tgtEl>
                                          <p:spTgt spid="13"/>
                                        </p:tgtEl>
                                      </p:cBhvr>
                                      <p:to x="100000" y="100000"/>
                                    </p:animScale>
                                    <p:animScale>
                                      <p:cBhvr>
                                        <p:cTn id="51" dur="26">
                                          <p:stCondLst>
                                            <p:cond delay="1808"/>
                                          </p:stCondLst>
                                        </p:cTn>
                                        <p:tgtEl>
                                          <p:spTgt spid="13"/>
                                        </p:tgtEl>
                                      </p:cBhvr>
                                      <p:to x="100000" y="95000"/>
                                    </p:animScale>
                                    <p:animScale>
                                      <p:cBhvr>
                                        <p:cTn id="52" dur="166" decel="50000">
                                          <p:stCondLst>
                                            <p:cond delay="1834"/>
                                          </p:stCondLst>
                                        </p:cTn>
                                        <p:tgtEl>
                                          <p:spTgt spid="13"/>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80">
                                          <p:stCondLst>
                                            <p:cond delay="0"/>
                                          </p:stCondLst>
                                        </p:cTn>
                                        <p:tgtEl>
                                          <p:spTgt spid="14"/>
                                        </p:tgtEl>
                                      </p:cBhvr>
                                    </p:animEffect>
                                    <p:anim calcmode="lin" valueType="num">
                                      <p:cBhvr>
                                        <p:cTn id="5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1" dur="26">
                                          <p:stCondLst>
                                            <p:cond delay="650"/>
                                          </p:stCondLst>
                                        </p:cTn>
                                        <p:tgtEl>
                                          <p:spTgt spid="14"/>
                                        </p:tgtEl>
                                      </p:cBhvr>
                                      <p:to x="100000" y="60000"/>
                                    </p:animScale>
                                    <p:animScale>
                                      <p:cBhvr>
                                        <p:cTn id="62" dur="166" decel="50000">
                                          <p:stCondLst>
                                            <p:cond delay="676"/>
                                          </p:stCondLst>
                                        </p:cTn>
                                        <p:tgtEl>
                                          <p:spTgt spid="14"/>
                                        </p:tgtEl>
                                      </p:cBhvr>
                                      <p:to x="100000" y="100000"/>
                                    </p:animScale>
                                    <p:animScale>
                                      <p:cBhvr>
                                        <p:cTn id="63" dur="26">
                                          <p:stCondLst>
                                            <p:cond delay="1312"/>
                                          </p:stCondLst>
                                        </p:cTn>
                                        <p:tgtEl>
                                          <p:spTgt spid="14"/>
                                        </p:tgtEl>
                                      </p:cBhvr>
                                      <p:to x="100000" y="80000"/>
                                    </p:animScale>
                                    <p:animScale>
                                      <p:cBhvr>
                                        <p:cTn id="64" dur="166" decel="50000">
                                          <p:stCondLst>
                                            <p:cond delay="1338"/>
                                          </p:stCondLst>
                                        </p:cTn>
                                        <p:tgtEl>
                                          <p:spTgt spid="14"/>
                                        </p:tgtEl>
                                      </p:cBhvr>
                                      <p:to x="100000" y="100000"/>
                                    </p:animScale>
                                    <p:animScale>
                                      <p:cBhvr>
                                        <p:cTn id="65" dur="26">
                                          <p:stCondLst>
                                            <p:cond delay="1642"/>
                                          </p:stCondLst>
                                        </p:cTn>
                                        <p:tgtEl>
                                          <p:spTgt spid="14"/>
                                        </p:tgtEl>
                                      </p:cBhvr>
                                      <p:to x="100000" y="90000"/>
                                    </p:animScale>
                                    <p:animScale>
                                      <p:cBhvr>
                                        <p:cTn id="66" dur="166" decel="50000">
                                          <p:stCondLst>
                                            <p:cond delay="1668"/>
                                          </p:stCondLst>
                                        </p:cTn>
                                        <p:tgtEl>
                                          <p:spTgt spid="14"/>
                                        </p:tgtEl>
                                      </p:cBhvr>
                                      <p:to x="100000" y="100000"/>
                                    </p:animScale>
                                    <p:animScale>
                                      <p:cBhvr>
                                        <p:cTn id="67" dur="26">
                                          <p:stCondLst>
                                            <p:cond delay="1808"/>
                                          </p:stCondLst>
                                        </p:cTn>
                                        <p:tgtEl>
                                          <p:spTgt spid="14"/>
                                        </p:tgtEl>
                                      </p:cBhvr>
                                      <p:to x="100000" y="95000"/>
                                    </p:animScale>
                                    <p:animScale>
                                      <p:cBhvr>
                                        <p:cTn id="6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1782492" y="1245846"/>
            <a:ext cx="2071610" cy="4142869"/>
          </a:xfrm>
          <a:custGeom>
            <a:avLst/>
            <a:gdLst>
              <a:gd name="connsiteX0" fmla="*/ 0 w 2468160"/>
              <a:gd name="connsiteY0" fmla="*/ 0 h 4937688"/>
              <a:gd name="connsiteX1" fmla="*/ 251709 w 2468160"/>
              <a:gd name="connsiteY1" fmla="*/ 12711 h 4937688"/>
              <a:gd name="connsiteX2" fmla="*/ 2468160 w 2468160"/>
              <a:gd name="connsiteY2" fmla="*/ 2468844 h 4937688"/>
              <a:gd name="connsiteX3" fmla="*/ 251709 w 2468160"/>
              <a:gd name="connsiteY3" fmla="*/ 4924978 h 4937688"/>
              <a:gd name="connsiteX4" fmla="*/ 0 w 2468160"/>
              <a:gd name="connsiteY4" fmla="*/ 4937688 h 4937688"/>
              <a:gd name="connsiteX5" fmla="*/ 0 w 2468160"/>
              <a:gd name="connsiteY5" fmla="*/ 4688120 h 4937688"/>
              <a:gd name="connsiteX6" fmla="*/ 226192 w 2468160"/>
              <a:gd name="connsiteY6" fmla="*/ 4676698 h 4937688"/>
              <a:gd name="connsiteX7" fmla="*/ 2218592 w 2468160"/>
              <a:gd name="connsiteY7" fmla="*/ 2468844 h 4937688"/>
              <a:gd name="connsiteX8" fmla="*/ 226192 w 2468160"/>
              <a:gd name="connsiteY8" fmla="*/ 260990 h 4937688"/>
              <a:gd name="connsiteX9" fmla="*/ 0 w 2468160"/>
              <a:gd name="connsiteY9" fmla="*/ 249569 h 493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8160" h="4937688">
                <a:moveTo>
                  <a:pt x="0" y="0"/>
                </a:moveTo>
                <a:lnTo>
                  <a:pt x="251709" y="12711"/>
                </a:lnTo>
                <a:cubicBezTo>
                  <a:pt x="1496657" y="139142"/>
                  <a:pt x="2468160" y="1190539"/>
                  <a:pt x="2468160" y="2468844"/>
                </a:cubicBezTo>
                <a:cubicBezTo>
                  <a:pt x="2468160" y="3747149"/>
                  <a:pt x="1496657" y="4798546"/>
                  <a:pt x="251709" y="4924978"/>
                </a:cubicBezTo>
                <a:lnTo>
                  <a:pt x="0" y="4937688"/>
                </a:lnTo>
                <a:lnTo>
                  <a:pt x="0" y="4688120"/>
                </a:lnTo>
                <a:lnTo>
                  <a:pt x="226192" y="4676698"/>
                </a:lnTo>
                <a:cubicBezTo>
                  <a:pt x="1345293" y="4563047"/>
                  <a:pt x="2218592" y="3617931"/>
                  <a:pt x="2218592" y="2468844"/>
                </a:cubicBezTo>
                <a:cubicBezTo>
                  <a:pt x="2218592" y="1319758"/>
                  <a:pt x="1345293" y="374641"/>
                  <a:pt x="226192" y="260990"/>
                </a:cubicBezTo>
                <a:lnTo>
                  <a:pt x="0" y="249569"/>
                </a:lnTo>
                <a:close/>
              </a:path>
            </a:pathLst>
          </a:custGeom>
          <a:solidFill>
            <a:schemeClr val="bg1">
              <a:lumMod val="95000"/>
            </a:schemeClr>
          </a:solidFill>
          <a:ln>
            <a:noFill/>
          </a:ln>
          <a:effectLst>
            <a:innerShdw blurRad="762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3" name="组合 9"/>
          <p:cNvGrpSpPr/>
          <p:nvPr/>
        </p:nvGrpSpPr>
        <p:grpSpPr>
          <a:xfrm>
            <a:off x="2484609" y="1285328"/>
            <a:ext cx="3112116" cy="109678"/>
            <a:chOff x="3904783" y="1674310"/>
            <a:chExt cx="3519256" cy="109703"/>
          </a:xfrm>
        </p:grpSpPr>
        <p:cxnSp>
          <p:nvCxnSpPr>
            <p:cNvPr id="4" name="直接连接符 15"/>
            <p:cNvCxnSpPr/>
            <p:nvPr/>
          </p:nvCxnSpPr>
          <p:spPr>
            <a:xfrm flipV="1">
              <a:off x="3904783" y="1718973"/>
              <a:ext cx="3402797" cy="10188"/>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 name="椭圆 16"/>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6" name="组合 18"/>
          <p:cNvGrpSpPr/>
          <p:nvPr/>
        </p:nvGrpSpPr>
        <p:grpSpPr>
          <a:xfrm>
            <a:off x="3585266" y="2282047"/>
            <a:ext cx="2011459" cy="109678"/>
            <a:chOff x="5149433" y="1674310"/>
            <a:chExt cx="2274606" cy="109703"/>
          </a:xfrm>
        </p:grpSpPr>
        <p:cxnSp>
          <p:nvCxnSpPr>
            <p:cNvPr id="7" name="直接连接符 24"/>
            <p:cNvCxnSpPr/>
            <p:nvPr/>
          </p:nvCxnSpPr>
          <p:spPr>
            <a:xfrm flipV="1">
              <a:off x="5149433" y="1718973"/>
              <a:ext cx="2158147" cy="6462"/>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椭圆 25"/>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9" name="组合 27"/>
          <p:cNvGrpSpPr/>
          <p:nvPr/>
        </p:nvGrpSpPr>
        <p:grpSpPr>
          <a:xfrm>
            <a:off x="3989174" y="3278765"/>
            <a:ext cx="1607551" cy="109678"/>
            <a:chOff x="5606181" y="1674310"/>
            <a:chExt cx="1817858" cy="109703"/>
          </a:xfrm>
        </p:grpSpPr>
        <p:cxnSp>
          <p:nvCxnSpPr>
            <p:cNvPr id="10" name="直接连接符 36"/>
            <p:cNvCxnSpPr/>
            <p:nvPr/>
          </p:nvCxnSpPr>
          <p:spPr>
            <a:xfrm flipV="1">
              <a:off x="5606181" y="1718973"/>
              <a:ext cx="1701399" cy="5094"/>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椭圆 37"/>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2" name="组合 39"/>
          <p:cNvGrpSpPr/>
          <p:nvPr/>
        </p:nvGrpSpPr>
        <p:grpSpPr>
          <a:xfrm>
            <a:off x="3617359" y="4275484"/>
            <a:ext cx="1979366" cy="109678"/>
            <a:chOff x="5185725" y="1674310"/>
            <a:chExt cx="2238314" cy="109703"/>
          </a:xfrm>
        </p:grpSpPr>
        <p:cxnSp>
          <p:nvCxnSpPr>
            <p:cNvPr id="13" name="直接连接符 58"/>
            <p:cNvCxnSpPr/>
            <p:nvPr/>
          </p:nvCxnSpPr>
          <p:spPr>
            <a:xfrm>
              <a:off x="5185725" y="1718973"/>
              <a:ext cx="2121855"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椭圆 59"/>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5" name="组合 61"/>
          <p:cNvGrpSpPr/>
          <p:nvPr/>
        </p:nvGrpSpPr>
        <p:grpSpPr>
          <a:xfrm>
            <a:off x="2465410" y="5300771"/>
            <a:ext cx="3173847" cy="109677"/>
            <a:chOff x="4678577" y="1113761"/>
            <a:chExt cx="3589061" cy="109703"/>
          </a:xfrm>
        </p:grpSpPr>
        <p:cxnSp>
          <p:nvCxnSpPr>
            <p:cNvPr id="16" name="直接连接符 65"/>
            <p:cNvCxnSpPr>
              <a:endCxn id="17" idx="2"/>
            </p:cNvCxnSpPr>
            <p:nvPr/>
          </p:nvCxnSpPr>
          <p:spPr>
            <a:xfrm flipV="1">
              <a:off x="4678577" y="1168613"/>
              <a:ext cx="3479358" cy="5093"/>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椭圆 66"/>
            <p:cNvSpPr/>
            <p:nvPr/>
          </p:nvSpPr>
          <p:spPr>
            <a:xfrm>
              <a:off x="8157935" y="1113761"/>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8" name="组合 67"/>
          <p:cNvGrpSpPr/>
          <p:nvPr/>
        </p:nvGrpSpPr>
        <p:grpSpPr>
          <a:xfrm>
            <a:off x="1707478" y="907326"/>
            <a:ext cx="1143205" cy="1295259"/>
            <a:chOff x="1953260" y="1414909"/>
            <a:chExt cx="1143056" cy="1295559"/>
          </a:xfrm>
        </p:grpSpPr>
        <p:grpSp>
          <p:nvGrpSpPr>
            <p:cNvPr id="19" name="组合 68"/>
            <p:cNvGrpSpPr/>
            <p:nvPr/>
          </p:nvGrpSpPr>
          <p:grpSpPr>
            <a:xfrm>
              <a:off x="1982184" y="1414909"/>
              <a:ext cx="1114132" cy="1295559"/>
              <a:chOff x="3295850" y="2065379"/>
              <a:chExt cx="3592274" cy="4177307"/>
            </a:xfrm>
          </p:grpSpPr>
          <p:sp>
            <p:nvSpPr>
              <p:cNvPr id="21" name="圆角矩形 70"/>
              <p:cNvSpPr/>
              <p:nvPr/>
            </p:nvSpPr>
            <p:spPr>
              <a:xfrm rot="2760000">
                <a:off x="3283362" y="2637924"/>
                <a:ext cx="4177307" cy="3032217"/>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Freeform 5"/>
              <p:cNvSpPr>
                <a:spLocks/>
              </p:cNvSpPr>
              <p:nvPr/>
            </p:nvSpPr>
            <p:spPr bwMode="auto">
              <a:xfrm rot="10800000">
                <a:off x="3295850" y="2263220"/>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23" name="圆角矩形 72"/>
              <p:cNvSpPr/>
              <p:nvPr/>
            </p:nvSpPr>
            <p:spPr>
              <a:xfrm rot="2760000">
                <a:off x="3499201" y="2940762"/>
                <a:ext cx="3639373" cy="2369532"/>
              </a:xfrm>
              <a:prstGeom prst="roundRect">
                <a:avLst>
                  <a:gd name="adj" fmla="val 47577"/>
                </a:avLst>
              </a:prstGeom>
              <a:gradFill>
                <a:gsLst>
                  <a:gs pos="0">
                    <a:schemeClr val="tx1">
                      <a:alpha val="66000"/>
                    </a:schemeClr>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60000">
                    <a:srgbClr val="ECECEC"/>
                  </a:gs>
                  <a:gs pos="100000">
                    <a:srgbClr val="D1D1D1"/>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152400" dist="38100" dir="2700000" algn="tl"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20" name="文本框 88"/>
            <p:cNvSpPr txBox="1"/>
            <p:nvPr/>
          </p:nvSpPr>
          <p:spPr>
            <a:xfrm>
              <a:off x="1953260" y="1588201"/>
              <a:ext cx="876300" cy="523220"/>
            </a:xfrm>
            <a:prstGeom prst="rect">
              <a:avLst/>
            </a:prstGeom>
            <a:noFill/>
          </p:spPr>
          <p:txBody>
            <a:bodyPr wrap="square" rtlCol="0">
              <a:spAutoFit/>
            </a:bodyPr>
            <a:lstStyle/>
            <a:p>
              <a:pPr algn="ctr"/>
              <a:r>
                <a:rPr lang="en-US" altLang="zh-CN" sz="2800" dirty="0">
                  <a:solidFill>
                    <a:srgbClr val="FFB850"/>
                  </a:solidFill>
                  <a:latin typeface="Impact" panose="020B0806030902050204" pitchFamily="34" charset="0"/>
                </a:rPr>
                <a:t>01</a:t>
              </a:r>
              <a:endParaRPr lang="zh-CN" altLang="en-US" sz="2800" dirty="0">
                <a:solidFill>
                  <a:srgbClr val="FFB850"/>
                </a:solidFill>
                <a:latin typeface="Impact" panose="020B0806030902050204" pitchFamily="34" charset="0"/>
              </a:endParaRPr>
            </a:p>
          </p:txBody>
        </p:sp>
      </p:grpSp>
      <p:grpSp>
        <p:nvGrpSpPr>
          <p:cNvPr id="25" name="组合 74"/>
          <p:cNvGrpSpPr/>
          <p:nvPr/>
        </p:nvGrpSpPr>
        <p:grpSpPr>
          <a:xfrm>
            <a:off x="1679633" y="4889720"/>
            <a:ext cx="1143204" cy="1295259"/>
            <a:chOff x="1925418" y="5398225"/>
            <a:chExt cx="1143055" cy="1295559"/>
          </a:xfrm>
        </p:grpSpPr>
        <p:grpSp>
          <p:nvGrpSpPr>
            <p:cNvPr id="26" name="组合 75"/>
            <p:cNvGrpSpPr/>
            <p:nvPr/>
          </p:nvGrpSpPr>
          <p:grpSpPr>
            <a:xfrm>
              <a:off x="1954341" y="5398225"/>
              <a:ext cx="1114132" cy="1295559"/>
              <a:chOff x="3295850" y="2065379"/>
              <a:chExt cx="3592274" cy="4177307"/>
            </a:xfrm>
          </p:grpSpPr>
          <p:sp>
            <p:nvSpPr>
              <p:cNvPr id="28" name="圆角矩形 77"/>
              <p:cNvSpPr/>
              <p:nvPr/>
            </p:nvSpPr>
            <p:spPr>
              <a:xfrm rot="2760000">
                <a:off x="3283362" y="2637924"/>
                <a:ext cx="4177307" cy="3032217"/>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30" name="圆角矩形 79"/>
              <p:cNvSpPr/>
              <p:nvPr/>
            </p:nvSpPr>
            <p:spPr>
              <a:xfrm rot="2760000">
                <a:off x="3499201" y="2940762"/>
                <a:ext cx="3639373" cy="2369532"/>
              </a:xfrm>
              <a:prstGeom prst="roundRect">
                <a:avLst>
                  <a:gd name="adj" fmla="val 47577"/>
                </a:avLst>
              </a:prstGeom>
              <a:gradFill>
                <a:gsLst>
                  <a:gs pos="0">
                    <a:schemeClr val="tx1">
                      <a:alpha val="66000"/>
                    </a:schemeClr>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60000">
                    <a:srgbClr val="ECECEC"/>
                  </a:gs>
                  <a:gs pos="100000">
                    <a:srgbClr val="D1D1D1"/>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152400" dist="38100" dir="2700000" algn="tl"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27" name="文本框 89"/>
            <p:cNvSpPr txBox="1"/>
            <p:nvPr/>
          </p:nvSpPr>
          <p:spPr>
            <a:xfrm>
              <a:off x="1925418" y="5561329"/>
              <a:ext cx="876300" cy="523220"/>
            </a:xfrm>
            <a:prstGeom prst="rect">
              <a:avLst/>
            </a:prstGeom>
            <a:noFill/>
          </p:spPr>
          <p:txBody>
            <a:bodyPr wrap="square" rtlCol="0">
              <a:spAutoFit/>
            </a:bodyPr>
            <a:lstStyle/>
            <a:p>
              <a:pPr algn="ctr"/>
              <a:r>
                <a:rPr lang="en-US" altLang="zh-CN" sz="2800" dirty="0">
                  <a:solidFill>
                    <a:srgbClr val="663A77"/>
                  </a:solidFill>
                  <a:latin typeface="Impact" panose="020B0806030902050204" pitchFamily="34" charset="0"/>
                </a:rPr>
                <a:t>05</a:t>
              </a:r>
              <a:endParaRPr lang="zh-CN" altLang="en-US" sz="2800" dirty="0">
                <a:solidFill>
                  <a:srgbClr val="663A77"/>
                </a:solidFill>
                <a:latin typeface="Impact" panose="020B0806030902050204" pitchFamily="34" charset="0"/>
              </a:endParaRPr>
            </a:p>
          </p:txBody>
        </p:sp>
      </p:grpSp>
      <p:grpSp>
        <p:nvGrpSpPr>
          <p:cNvPr id="32" name="组合 81"/>
          <p:cNvGrpSpPr/>
          <p:nvPr/>
        </p:nvGrpSpPr>
        <p:grpSpPr>
          <a:xfrm>
            <a:off x="2876995" y="3900478"/>
            <a:ext cx="1146641" cy="1295259"/>
            <a:chOff x="3122624" y="4408754"/>
            <a:chExt cx="1146492" cy="1295559"/>
          </a:xfrm>
        </p:grpSpPr>
        <p:grpSp>
          <p:nvGrpSpPr>
            <p:cNvPr id="33" name="组合 82"/>
            <p:cNvGrpSpPr/>
            <p:nvPr/>
          </p:nvGrpSpPr>
          <p:grpSpPr>
            <a:xfrm>
              <a:off x="3154984" y="4408754"/>
              <a:ext cx="1114132" cy="1295559"/>
              <a:chOff x="3295850" y="2065379"/>
              <a:chExt cx="3592274" cy="4177307"/>
            </a:xfrm>
          </p:grpSpPr>
          <p:sp>
            <p:nvSpPr>
              <p:cNvPr id="35" name="圆角矩形 84"/>
              <p:cNvSpPr/>
              <p:nvPr/>
            </p:nvSpPr>
            <p:spPr>
              <a:xfrm rot="2760000">
                <a:off x="3283362" y="2637924"/>
                <a:ext cx="4177307" cy="3032217"/>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37" name="圆角矩形 86"/>
              <p:cNvSpPr/>
              <p:nvPr/>
            </p:nvSpPr>
            <p:spPr>
              <a:xfrm rot="2760000">
                <a:off x="3499201" y="2940762"/>
                <a:ext cx="3639373" cy="2369532"/>
              </a:xfrm>
              <a:prstGeom prst="roundRect">
                <a:avLst>
                  <a:gd name="adj" fmla="val 47577"/>
                </a:avLst>
              </a:prstGeom>
              <a:gradFill>
                <a:gsLst>
                  <a:gs pos="0">
                    <a:schemeClr val="tx1">
                      <a:alpha val="66000"/>
                    </a:schemeClr>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60000">
                    <a:srgbClr val="ECECEC"/>
                  </a:gs>
                  <a:gs pos="100000">
                    <a:srgbClr val="D1D1D1"/>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152400" dist="38100" dir="2700000" algn="tl"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34" name="文本框 90"/>
            <p:cNvSpPr txBox="1"/>
            <p:nvPr/>
          </p:nvSpPr>
          <p:spPr>
            <a:xfrm>
              <a:off x="3122624" y="4575486"/>
              <a:ext cx="876300" cy="523220"/>
            </a:xfrm>
            <a:prstGeom prst="rect">
              <a:avLst/>
            </a:prstGeom>
            <a:noFill/>
          </p:spPr>
          <p:txBody>
            <a:bodyPr wrap="square" rtlCol="0">
              <a:spAutoFit/>
            </a:bodyPr>
            <a:lstStyle/>
            <a:p>
              <a:pPr algn="ctr"/>
              <a:r>
                <a:rPr lang="en-US" altLang="zh-CN" sz="2800" dirty="0">
                  <a:solidFill>
                    <a:srgbClr val="00AF92"/>
                  </a:solidFill>
                  <a:latin typeface="Impact" panose="020B0806030902050204" pitchFamily="34" charset="0"/>
                </a:rPr>
                <a:t>04</a:t>
              </a:r>
              <a:endParaRPr lang="zh-CN" altLang="en-US" sz="2800" dirty="0">
                <a:solidFill>
                  <a:srgbClr val="00AF92"/>
                </a:solidFill>
                <a:latin typeface="Impact" panose="020B0806030902050204" pitchFamily="34" charset="0"/>
              </a:endParaRPr>
            </a:p>
          </p:txBody>
        </p:sp>
      </p:grpSp>
      <p:grpSp>
        <p:nvGrpSpPr>
          <p:cNvPr id="39" name="组合 88"/>
          <p:cNvGrpSpPr/>
          <p:nvPr/>
        </p:nvGrpSpPr>
        <p:grpSpPr>
          <a:xfrm>
            <a:off x="2876995" y="1897850"/>
            <a:ext cx="1128090" cy="1295259"/>
            <a:chOff x="3122624" y="2405662"/>
            <a:chExt cx="1127943" cy="1295559"/>
          </a:xfrm>
        </p:grpSpPr>
        <p:grpSp>
          <p:nvGrpSpPr>
            <p:cNvPr id="40" name="组合 89"/>
            <p:cNvGrpSpPr/>
            <p:nvPr/>
          </p:nvGrpSpPr>
          <p:grpSpPr>
            <a:xfrm>
              <a:off x="3136435" y="2405662"/>
              <a:ext cx="1114132" cy="1295559"/>
              <a:chOff x="3295850" y="2065379"/>
              <a:chExt cx="3592274" cy="4177307"/>
            </a:xfrm>
          </p:grpSpPr>
          <p:sp>
            <p:nvSpPr>
              <p:cNvPr id="42" name="圆角矩形 91"/>
              <p:cNvSpPr/>
              <p:nvPr/>
            </p:nvSpPr>
            <p:spPr>
              <a:xfrm rot="2760000">
                <a:off x="3283362" y="2637924"/>
                <a:ext cx="4177307" cy="3032217"/>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44" name="圆角矩形 93"/>
              <p:cNvSpPr/>
              <p:nvPr/>
            </p:nvSpPr>
            <p:spPr>
              <a:xfrm rot="2760000">
                <a:off x="3499201" y="2940762"/>
                <a:ext cx="3639373" cy="2369532"/>
              </a:xfrm>
              <a:prstGeom prst="roundRect">
                <a:avLst>
                  <a:gd name="adj" fmla="val 47577"/>
                </a:avLst>
              </a:prstGeom>
              <a:gradFill>
                <a:gsLst>
                  <a:gs pos="0">
                    <a:schemeClr val="tx1">
                      <a:alpha val="66000"/>
                    </a:schemeClr>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60000">
                    <a:srgbClr val="ECECEC"/>
                  </a:gs>
                  <a:gs pos="100000">
                    <a:srgbClr val="D1D1D1"/>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152400" dist="38100" dir="2700000" algn="tl"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41" name="文本框 91"/>
            <p:cNvSpPr txBox="1"/>
            <p:nvPr/>
          </p:nvSpPr>
          <p:spPr>
            <a:xfrm>
              <a:off x="3122624" y="2571385"/>
              <a:ext cx="876300" cy="523220"/>
            </a:xfrm>
            <a:prstGeom prst="rect">
              <a:avLst/>
            </a:prstGeom>
            <a:noFill/>
          </p:spPr>
          <p:txBody>
            <a:bodyPr wrap="square" rtlCol="0">
              <a:spAutoFit/>
            </a:bodyPr>
            <a:lstStyle/>
            <a:p>
              <a:pPr algn="ctr"/>
              <a:r>
                <a:rPr lang="en-US" altLang="zh-CN" sz="2800" dirty="0">
                  <a:solidFill>
                    <a:srgbClr val="01ACBE"/>
                  </a:solidFill>
                  <a:latin typeface="Impact" panose="020B0806030902050204" pitchFamily="34" charset="0"/>
                </a:rPr>
                <a:t>02</a:t>
              </a:r>
              <a:endParaRPr lang="zh-CN" altLang="en-US" sz="2800" dirty="0">
                <a:solidFill>
                  <a:srgbClr val="01ACBE"/>
                </a:solidFill>
                <a:latin typeface="Impact" panose="020B0806030902050204" pitchFamily="34" charset="0"/>
              </a:endParaRPr>
            </a:p>
          </p:txBody>
        </p:sp>
      </p:grpSp>
      <p:grpSp>
        <p:nvGrpSpPr>
          <p:cNvPr id="46" name="组合 95"/>
          <p:cNvGrpSpPr/>
          <p:nvPr/>
        </p:nvGrpSpPr>
        <p:grpSpPr>
          <a:xfrm>
            <a:off x="3332349" y="2885373"/>
            <a:ext cx="1137615" cy="1295259"/>
            <a:chOff x="3577919" y="3393414"/>
            <a:chExt cx="1137467" cy="1295559"/>
          </a:xfrm>
        </p:grpSpPr>
        <p:grpSp>
          <p:nvGrpSpPr>
            <p:cNvPr id="47" name="组合 96"/>
            <p:cNvGrpSpPr/>
            <p:nvPr/>
          </p:nvGrpSpPr>
          <p:grpSpPr>
            <a:xfrm>
              <a:off x="3601254" y="3393414"/>
              <a:ext cx="1114132" cy="1295559"/>
              <a:chOff x="3295850" y="2065379"/>
              <a:chExt cx="3592274" cy="4177307"/>
            </a:xfrm>
          </p:grpSpPr>
          <p:sp>
            <p:nvSpPr>
              <p:cNvPr id="49" name="圆角矩形 98"/>
              <p:cNvSpPr/>
              <p:nvPr/>
            </p:nvSpPr>
            <p:spPr>
              <a:xfrm rot="2760000">
                <a:off x="3283362" y="2637924"/>
                <a:ext cx="4177307" cy="3032217"/>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51" name="圆角矩形 100"/>
              <p:cNvSpPr/>
              <p:nvPr/>
            </p:nvSpPr>
            <p:spPr>
              <a:xfrm rot="2760000">
                <a:off x="3499201" y="2940762"/>
                <a:ext cx="3639373" cy="2369532"/>
              </a:xfrm>
              <a:prstGeom prst="roundRect">
                <a:avLst>
                  <a:gd name="adj" fmla="val 47577"/>
                </a:avLst>
              </a:prstGeom>
              <a:gradFill>
                <a:gsLst>
                  <a:gs pos="0">
                    <a:schemeClr val="tx1">
                      <a:alpha val="66000"/>
                    </a:schemeClr>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60000">
                    <a:srgbClr val="ECECEC"/>
                  </a:gs>
                  <a:gs pos="100000">
                    <a:srgbClr val="D1D1D1"/>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152400" dist="38100" dir="2700000" algn="tl"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48" name="文本框 92"/>
            <p:cNvSpPr txBox="1"/>
            <p:nvPr/>
          </p:nvSpPr>
          <p:spPr>
            <a:xfrm>
              <a:off x="3577919" y="3560637"/>
              <a:ext cx="876300" cy="523220"/>
            </a:xfrm>
            <a:prstGeom prst="rect">
              <a:avLst/>
            </a:prstGeom>
            <a:noFill/>
          </p:spPr>
          <p:txBody>
            <a:bodyPr wrap="square" rtlCol="0">
              <a:spAutoFit/>
            </a:bodyPr>
            <a:lstStyle/>
            <a:p>
              <a:pPr algn="ctr"/>
              <a:r>
                <a:rPr lang="en-US" altLang="zh-CN" sz="2800" dirty="0">
                  <a:solidFill>
                    <a:srgbClr val="E87071"/>
                  </a:solidFill>
                  <a:latin typeface="Impact" panose="020B0806030902050204" pitchFamily="34" charset="0"/>
                </a:rPr>
                <a:t>03</a:t>
              </a:r>
              <a:endParaRPr lang="zh-CN" altLang="en-US" sz="2800" dirty="0">
                <a:solidFill>
                  <a:srgbClr val="E87071"/>
                </a:solidFill>
                <a:latin typeface="Impact" panose="020B0806030902050204" pitchFamily="34" charset="0"/>
              </a:endParaRPr>
            </a:p>
          </p:txBody>
        </p:sp>
      </p:grpSp>
      <p:grpSp>
        <p:nvGrpSpPr>
          <p:cNvPr id="53" name="组合 102"/>
          <p:cNvGrpSpPr/>
          <p:nvPr/>
        </p:nvGrpSpPr>
        <p:grpSpPr>
          <a:xfrm>
            <a:off x="521960" y="2368099"/>
            <a:ext cx="2142717" cy="1898362"/>
            <a:chOff x="1082221" y="2876021"/>
            <a:chExt cx="2142438" cy="1898802"/>
          </a:xfrm>
        </p:grpSpPr>
        <p:sp>
          <p:nvSpPr>
            <p:cNvPr id="54" name="Freeform 5"/>
            <p:cNvSpPr>
              <a:spLocks/>
            </p:cNvSpPr>
            <p:nvPr/>
          </p:nvSpPr>
          <p:spPr bwMode="auto">
            <a:xfrm rot="10800000">
              <a:off x="1082221" y="2876021"/>
              <a:ext cx="2142438" cy="189880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54000" dist="114300" dir="2700000" algn="tl" rotWithShape="0">
                <a:prstClr val="black">
                  <a:alpha val="32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56" name="文本框 116"/>
            <p:cNvSpPr txBox="1"/>
            <p:nvPr/>
          </p:nvSpPr>
          <p:spPr>
            <a:xfrm>
              <a:off x="1257892" y="3650602"/>
              <a:ext cx="1795688" cy="461772"/>
            </a:xfrm>
            <a:prstGeom prst="rect">
              <a:avLst/>
            </a:prstGeom>
            <a:noFill/>
          </p:spPr>
          <p:txBody>
            <a:bodyPr wrap="square" rtlCol="0">
              <a:spAutoFit/>
            </a:bodyPr>
            <a:lstStyle/>
            <a:p>
              <a:pPr algn="ctr"/>
              <a:r>
                <a:rPr lang="tr-TR" altLang="zh-CN" sz="2400" dirty="0" smtClean="0">
                  <a:latin typeface="Impact" panose="020B0806030902050204" pitchFamily="34" charset="0"/>
                </a:rPr>
                <a:t>İÇİNDEKİLER</a:t>
              </a:r>
              <a:endParaRPr lang="zh-CN" altLang="en-US" sz="2400" dirty="0">
                <a:latin typeface="Impact" panose="020B0806030902050204" pitchFamily="34" charset="0"/>
              </a:endParaRPr>
            </a:p>
          </p:txBody>
        </p:sp>
      </p:grpSp>
      <p:sp>
        <p:nvSpPr>
          <p:cNvPr id="58" name="TextBox 144"/>
          <p:cNvSpPr txBox="1"/>
          <p:nvPr/>
        </p:nvSpPr>
        <p:spPr>
          <a:xfrm>
            <a:off x="5673837" y="1110439"/>
            <a:ext cx="3325334" cy="338554"/>
          </a:xfrm>
          <a:prstGeom prst="rect">
            <a:avLst/>
          </a:prstGeom>
          <a:noFill/>
        </p:spPr>
        <p:txBody>
          <a:bodyPr wrap="none" rtlCol="0">
            <a:spAutoFit/>
          </a:bodyPr>
          <a:lstStyle/>
          <a:p>
            <a:r>
              <a:rPr lang="tr-TR" altLang="zh-CN" sz="1600" b="1" dirty="0" smtClean="0">
                <a:solidFill>
                  <a:srgbClr val="FFB850"/>
                </a:solidFill>
                <a:latin typeface="微软雅黑" panose="020B0503020204020204" pitchFamily="34" charset="-122"/>
                <a:ea typeface="微软雅黑" panose="020B0503020204020204" pitchFamily="34" charset="-122"/>
                <a:cs typeface="方正兰亭细黑_GBK_M" pitchFamily="2" charset="2"/>
              </a:rPr>
              <a:t>Değerlendirme ve Takip Süreci</a:t>
            </a:r>
            <a:endParaRPr lang="en-US" altLang="zh-CN" sz="1600" b="1" dirty="0">
              <a:solidFill>
                <a:srgbClr val="FFB850"/>
              </a:solidFill>
              <a:latin typeface="微软雅黑" panose="020B0503020204020204" pitchFamily="34" charset="-122"/>
              <a:ea typeface="微软雅黑" panose="020B0503020204020204" pitchFamily="34" charset="-122"/>
              <a:cs typeface="方正兰亭细黑_GBK_M" pitchFamily="2" charset="2"/>
            </a:endParaRPr>
          </a:p>
        </p:txBody>
      </p:sp>
      <p:sp>
        <p:nvSpPr>
          <p:cNvPr id="61" name="TextBox 138"/>
          <p:cNvSpPr txBox="1"/>
          <p:nvPr/>
        </p:nvSpPr>
        <p:spPr>
          <a:xfrm>
            <a:off x="5686043" y="2118535"/>
            <a:ext cx="5817298" cy="584775"/>
          </a:xfrm>
          <a:prstGeom prst="rect">
            <a:avLst/>
          </a:prstGeom>
          <a:noFill/>
        </p:spPr>
        <p:txBody>
          <a:bodyPr wrap="none" rtlCol="0">
            <a:spAutoFit/>
          </a:bodyPr>
          <a:lstStyle/>
          <a:p>
            <a:r>
              <a:rPr lang="tr-TR" altLang="zh-CN" sz="1600" b="1" dirty="0" smtClean="0">
                <a:solidFill>
                  <a:srgbClr val="01ACBE"/>
                </a:solidFill>
                <a:latin typeface="微软雅黑" panose="020B0503020204020204" pitchFamily="34" charset="-122"/>
                <a:ea typeface="微软雅黑" panose="020B0503020204020204" pitchFamily="34" charset="-122"/>
                <a:cs typeface="方正兰亭细黑_GBK_M" pitchFamily="2" charset="2"/>
              </a:rPr>
              <a:t>İYEP </a:t>
            </a:r>
            <a:r>
              <a:rPr lang="tr-TR" altLang="zh-CN" sz="1600" b="1" dirty="0">
                <a:solidFill>
                  <a:srgbClr val="01ACBE"/>
                </a:solidFill>
                <a:latin typeface="微软雅黑" panose="020B0503020204020204" pitchFamily="34" charset="-122"/>
                <a:ea typeface="微软雅黑" panose="020B0503020204020204" pitchFamily="34" charset="-122"/>
                <a:cs typeface="方正兰亭细黑_GBK_M" pitchFamily="2" charset="2"/>
              </a:rPr>
              <a:t>Kapsamına Alınacak Öğrencilerin Belirlenmesinde</a:t>
            </a:r>
          </a:p>
          <a:p>
            <a:r>
              <a:rPr lang="tr-TR" altLang="zh-CN" sz="1600" b="1" dirty="0">
                <a:solidFill>
                  <a:srgbClr val="01ACBE"/>
                </a:solidFill>
                <a:latin typeface="微软雅黑" panose="020B0503020204020204" pitchFamily="34" charset="-122"/>
                <a:ea typeface="微软雅黑" panose="020B0503020204020204" pitchFamily="34" charset="-122"/>
                <a:cs typeface="方正兰亭细黑_GBK_M" pitchFamily="2" charset="2"/>
              </a:rPr>
              <a:t>Kullanılacak </a:t>
            </a:r>
            <a:r>
              <a:rPr lang="tr-TR" altLang="zh-CN" sz="1600" b="1" dirty="0" smtClean="0">
                <a:solidFill>
                  <a:srgbClr val="01ACBE"/>
                </a:solidFill>
                <a:latin typeface="微软雅黑" panose="020B0503020204020204" pitchFamily="34" charset="-122"/>
                <a:ea typeface="微软雅黑" panose="020B0503020204020204" pitchFamily="34" charset="-122"/>
                <a:cs typeface="方正兰亭细黑_GBK_M" pitchFamily="2" charset="2"/>
              </a:rPr>
              <a:t>Materyaller</a:t>
            </a:r>
            <a:endParaRPr lang="en-US" altLang="zh-CN" sz="1600" b="1" dirty="0">
              <a:solidFill>
                <a:srgbClr val="01ACBE"/>
              </a:solidFill>
              <a:latin typeface="微软雅黑" panose="020B0503020204020204" pitchFamily="34" charset="-122"/>
              <a:ea typeface="微软雅黑" panose="020B0503020204020204" pitchFamily="34" charset="-122"/>
              <a:cs typeface="方正兰亭细黑_GBK_M" pitchFamily="2" charset="2"/>
            </a:endParaRPr>
          </a:p>
        </p:txBody>
      </p:sp>
      <p:sp>
        <p:nvSpPr>
          <p:cNvPr id="64" name="TextBox 132"/>
          <p:cNvSpPr txBox="1"/>
          <p:nvPr/>
        </p:nvSpPr>
        <p:spPr>
          <a:xfrm>
            <a:off x="5689662" y="3088486"/>
            <a:ext cx="6410473" cy="584775"/>
          </a:xfrm>
          <a:prstGeom prst="rect">
            <a:avLst/>
          </a:prstGeom>
          <a:noFill/>
        </p:spPr>
        <p:txBody>
          <a:bodyPr wrap="none" rtlCol="0">
            <a:spAutoFit/>
          </a:bodyPr>
          <a:lstStyle/>
          <a:p>
            <a:r>
              <a:rPr lang="tr-TR" altLang="zh-CN" sz="1600" b="1" dirty="0" smtClean="0">
                <a:solidFill>
                  <a:srgbClr val="E87071"/>
                </a:solidFill>
                <a:latin typeface="微软雅黑" panose="020B0503020204020204" pitchFamily="34" charset="-122"/>
                <a:ea typeface="微软雅黑" panose="020B0503020204020204" pitchFamily="34" charset="-122"/>
                <a:cs typeface="方正兰亭细黑_GBK_M" pitchFamily="2" charset="2"/>
              </a:rPr>
              <a:t>Türkçe </a:t>
            </a:r>
            <a:r>
              <a:rPr lang="tr-TR" altLang="zh-CN" sz="1600" b="1" dirty="0">
                <a:solidFill>
                  <a:srgbClr val="E87071"/>
                </a:solidFill>
                <a:latin typeface="微软雅黑" panose="020B0503020204020204" pitchFamily="34" charset="-122"/>
                <a:ea typeface="微软雅黑" panose="020B0503020204020204" pitchFamily="34" charset="-122"/>
                <a:cs typeface="方正兰亭细黑_GBK_M" pitchFamily="2" charset="2"/>
              </a:rPr>
              <a:t>ve Matematik Dersleri İçin İYEP Kapsamına Alınacak </a:t>
            </a:r>
          </a:p>
          <a:p>
            <a:r>
              <a:rPr lang="tr-TR" altLang="zh-CN" sz="1600" b="1" dirty="0">
                <a:solidFill>
                  <a:srgbClr val="E87071"/>
                </a:solidFill>
                <a:latin typeface="微软雅黑" panose="020B0503020204020204" pitchFamily="34" charset="-122"/>
                <a:ea typeface="微软雅黑" panose="020B0503020204020204" pitchFamily="34" charset="-122"/>
                <a:cs typeface="方正兰亭细黑_GBK_M" pitchFamily="2" charset="2"/>
              </a:rPr>
              <a:t>Öğrencileri Belirleme </a:t>
            </a:r>
            <a:r>
              <a:rPr lang="tr-TR" altLang="zh-CN" sz="1600" b="1" dirty="0" smtClean="0">
                <a:solidFill>
                  <a:srgbClr val="E87071"/>
                </a:solidFill>
                <a:latin typeface="微软雅黑" panose="020B0503020204020204" pitchFamily="34" charset="-122"/>
                <a:ea typeface="微软雅黑" panose="020B0503020204020204" pitchFamily="34" charset="-122"/>
                <a:cs typeface="方正兰亭细黑_GBK_M" pitchFamily="2" charset="2"/>
              </a:rPr>
              <a:t>Modeli</a:t>
            </a:r>
            <a:endParaRPr lang="en-US" altLang="zh-CN" sz="1600" b="1" dirty="0">
              <a:solidFill>
                <a:srgbClr val="E87071"/>
              </a:solidFill>
              <a:latin typeface="微软雅黑" panose="020B0503020204020204" pitchFamily="34" charset="-122"/>
              <a:ea typeface="微软雅黑" panose="020B0503020204020204" pitchFamily="34" charset="-122"/>
              <a:cs typeface="方正兰亭细黑_GBK_M" pitchFamily="2" charset="2"/>
            </a:endParaRPr>
          </a:p>
        </p:txBody>
      </p:sp>
      <p:sp>
        <p:nvSpPr>
          <p:cNvPr id="67" name="TextBox 126"/>
          <p:cNvSpPr txBox="1"/>
          <p:nvPr/>
        </p:nvSpPr>
        <p:spPr>
          <a:xfrm>
            <a:off x="5689662" y="4149198"/>
            <a:ext cx="3964547" cy="338554"/>
          </a:xfrm>
          <a:prstGeom prst="rect">
            <a:avLst/>
          </a:prstGeom>
          <a:noFill/>
        </p:spPr>
        <p:txBody>
          <a:bodyPr wrap="none" rtlCol="0">
            <a:spAutoFit/>
          </a:bodyPr>
          <a:lstStyle/>
          <a:p>
            <a:pPr algn="ctr"/>
            <a:r>
              <a:rPr lang="tr-TR" altLang="zh-CN" sz="1600" b="1" dirty="0">
                <a:solidFill>
                  <a:srgbClr val="00AF92"/>
                </a:solidFill>
                <a:latin typeface="Microsoft YaHei" panose="020B0503020204020204" pitchFamily="34" charset="-122"/>
                <a:ea typeface="Microsoft YaHei" panose="020B0503020204020204" pitchFamily="34" charset="-122"/>
              </a:rPr>
              <a:t>Kitapçıklar İçin Uygulama Yönergesi </a:t>
            </a:r>
            <a:endParaRPr lang="en-US" altLang="zh-CN" sz="1600" b="1" dirty="0">
              <a:solidFill>
                <a:srgbClr val="00AF92"/>
              </a:solidFill>
              <a:latin typeface="Microsoft YaHei" panose="020B0503020204020204" pitchFamily="34" charset="-122"/>
              <a:ea typeface="Microsoft YaHei" panose="020B0503020204020204" pitchFamily="34" charset="-122"/>
            </a:endParaRPr>
          </a:p>
        </p:txBody>
      </p:sp>
      <p:sp>
        <p:nvSpPr>
          <p:cNvPr id="70" name="TextBox 120"/>
          <p:cNvSpPr txBox="1"/>
          <p:nvPr/>
        </p:nvSpPr>
        <p:spPr>
          <a:xfrm>
            <a:off x="5686043" y="5171379"/>
            <a:ext cx="2411814" cy="338554"/>
          </a:xfrm>
          <a:prstGeom prst="rect">
            <a:avLst/>
          </a:prstGeom>
          <a:noFill/>
        </p:spPr>
        <p:txBody>
          <a:bodyPr wrap="none" rtlCol="0">
            <a:spAutoFit/>
          </a:bodyPr>
          <a:lstStyle/>
          <a:p>
            <a:r>
              <a:rPr lang="tr-TR" altLang="zh-CN" sz="1600" dirty="0">
                <a:solidFill>
                  <a:srgbClr val="663A77"/>
                </a:solidFill>
                <a:latin typeface="微软雅黑" panose="020B0503020204020204" pitchFamily="34" charset="-122"/>
                <a:ea typeface="微软雅黑" panose="020B0503020204020204" pitchFamily="34" charset="-122"/>
                <a:cs typeface="方正兰亭细黑_GBK_M" pitchFamily="2" charset="2"/>
              </a:rPr>
              <a:t> </a:t>
            </a:r>
            <a:r>
              <a:rPr lang="tr-TR" altLang="zh-CN" sz="1600" b="1" dirty="0" smtClean="0">
                <a:solidFill>
                  <a:srgbClr val="663A77"/>
                </a:solidFill>
                <a:latin typeface="微软雅黑" panose="020B0503020204020204" pitchFamily="34" charset="-122"/>
                <a:ea typeface="微软雅黑" panose="020B0503020204020204" pitchFamily="34" charset="-122"/>
                <a:cs typeface="方正兰亭细黑_GBK_M" pitchFamily="2" charset="2"/>
              </a:rPr>
              <a:t>Puanlama </a:t>
            </a:r>
            <a:r>
              <a:rPr lang="tr-TR" altLang="zh-CN" sz="1600" b="1" dirty="0">
                <a:solidFill>
                  <a:srgbClr val="663A77"/>
                </a:solidFill>
                <a:latin typeface="微软雅黑" panose="020B0503020204020204" pitchFamily="34" charset="-122"/>
                <a:ea typeface="微软雅黑" panose="020B0503020204020204" pitchFamily="34" charset="-122"/>
                <a:cs typeface="方正兰亭细黑_GBK_M" pitchFamily="2" charset="2"/>
              </a:rPr>
              <a:t>Yönergesi </a:t>
            </a:r>
            <a:endParaRPr lang="en-US" altLang="zh-CN" sz="1600" b="1" dirty="0">
              <a:solidFill>
                <a:srgbClr val="663A77"/>
              </a:solidFill>
              <a:latin typeface="微软雅黑" panose="020B0503020204020204" pitchFamily="34" charset="-122"/>
              <a:ea typeface="微软雅黑" panose="020B0503020204020204" pitchFamily="34" charset="-122"/>
              <a:cs typeface="方正兰亭细黑_GBK_M" pitchFamily="2" charset="2"/>
            </a:endParaRPr>
          </a:p>
        </p:txBody>
      </p:sp>
      <p:sp>
        <p:nvSpPr>
          <p:cNvPr id="7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7522855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0000" fill="hold" nodeType="afterEffect" p14:presetBounceEnd="40000">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14:bounceEnd="40000">
                                          <p:cBhvr additive="base">
                                            <p:cTn id="7" dur="1000" fill="hold"/>
                                            <p:tgtEl>
                                              <p:spTgt spid="53"/>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ppt_x</p:attrName>
                                            </p:attrNameLst>
                                          </p:cBhvr>
                                          <p:tavLst>
                                            <p:tav tm="0">
                                              <p:val>
                                                <p:strVal val="#ppt_x-#ppt_w*1.125000"/>
                                              </p:val>
                                            </p:tav>
                                            <p:tav tm="100000">
                                              <p:val>
                                                <p:strVal val="#ppt_x"/>
                                              </p:val>
                                            </p:tav>
                                          </p:tavLst>
                                        </p:anim>
                                        <p:animEffect transition="in" filter="wipe(right)">
                                          <p:cBhvr>
                                            <p:cTn id="13" dur="500"/>
                                            <p:tgtEl>
                                              <p:spTgt spid="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childTnLst>
                                    </p:cTn>
                                  </p:par>
                                  <p:par>
                                    <p:cTn id="18" presetID="42" presetClass="path" presetSubtype="0" accel="50000" decel="50000" fill="hold" nodeType="withEffect">
                                      <p:stCondLst>
                                        <p:cond delay="0"/>
                                      </p:stCondLst>
                                      <p:childTnLst>
                                        <p:animMotion origin="layout" path="M -0.05859 0.24166 L -8.33333E-7 2.22222E-6 " pathEditMode="relative" rAng="0" ptsTypes="AA">
                                          <p:cBhvr>
                                            <p:cTn id="19" dur="1000" fill="hold"/>
                                            <p:tgtEl>
                                              <p:spTgt spid="18"/>
                                            </p:tgtEl>
                                            <p:attrNameLst>
                                              <p:attrName>ppt_x</p:attrName>
                                              <p:attrName>ppt_y</p:attrName>
                                            </p:attrNameLst>
                                          </p:cBhvr>
                                          <p:rCtr x="2930" y="-12083"/>
                                        </p:animMotion>
                                      </p:childTnLst>
                                    </p:cTn>
                                  </p:par>
                                  <p:par>
                                    <p:cTn id="20" presetID="10"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childTnLst>
                                    </p:cTn>
                                  </p:par>
                                  <p:par>
                                    <p:cTn id="23" presetID="42" presetClass="path" presetSubtype="0" accel="50000" decel="50000" fill="hold" nodeType="withEffect">
                                      <p:stCondLst>
                                        <p:cond delay="0"/>
                                      </p:stCondLst>
                                      <p:childTnLst>
                                        <p:animMotion origin="layout" path="M -0.15312 0.09584 L -3.33333E-6 -2.22222E-6 " pathEditMode="relative" rAng="0" ptsTypes="AA">
                                          <p:cBhvr>
                                            <p:cTn id="24" dur="1000" fill="hold"/>
                                            <p:tgtEl>
                                              <p:spTgt spid="39"/>
                                            </p:tgtEl>
                                            <p:attrNameLst>
                                              <p:attrName>ppt_x</p:attrName>
                                              <p:attrName>ppt_y</p:attrName>
                                            </p:attrNameLst>
                                          </p:cBhvr>
                                          <p:rCtr x="7656" y="-4792"/>
                                        </p:animMotion>
                                      </p:childTnLst>
                                    </p:cTn>
                                  </p:par>
                                  <p:par>
                                    <p:cTn id="25" presetID="10"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childTnLst>
                                    </p:cTn>
                                  </p:par>
                                  <p:par>
                                    <p:cTn id="28" presetID="42" presetClass="path" presetSubtype="0" accel="50000" decel="50000" fill="hold" nodeType="withEffect">
                                      <p:stCondLst>
                                        <p:cond delay="0"/>
                                      </p:stCondLst>
                                      <p:childTnLst>
                                        <p:animMotion origin="layout" path="M -0.18828 -0.03611 L -3.75E-6 -3.7037E-6 " pathEditMode="relative" rAng="0" ptsTypes="AA">
                                          <p:cBhvr>
                                            <p:cTn id="29" dur="1000" fill="hold"/>
                                            <p:tgtEl>
                                              <p:spTgt spid="46"/>
                                            </p:tgtEl>
                                            <p:attrNameLst>
                                              <p:attrName>ppt_x</p:attrName>
                                              <p:attrName>ppt_y</p:attrName>
                                            </p:attrNameLst>
                                          </p:cBhvr>
                                          <p:rCtr x="9414" y="1806"/>
                                        </p:animMotion>
                                      </p:childTnLst>
                                    </p:cTn>
                                  </p:par>
                                  <p:par>
                                    <p:cTn id="30" presetID="10" presetClass="entr" presetSubtype="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childTnLst>
                                    </p:cTn>
                                  </p:par>
                                  <p:par>
                                    <p:cTn id="33" presetID="42" presetClass="path" presetSubtype="0" accel="50000" decel="50000" fill="hold" nodeType="withEffect">
                                      <p:stCondLst>
                                        <p:cond delay="0"/>
                                      </p:stCondLst>
                                      <p:childTnLst>
                                        <p:animMotion origin="layout" path="M -0.15156 -0.18611 L -4.58333E-6 -3.7037E-7 " pathEditMode="relative" rAng="0" ptsTypes="AA">
                                          <p:cBhvr>
                                            <p:cTn id="34" dur="1000" fill="hold"/>
                                            <p:tgtEl>
                                              <p:spTgt spid="32"/>
                                            </p:tgtEl>
                                            <p:attrNameLst>
                                              <p:attrName>ppt_x</p:attrName>
                                              <p:attrName>ppt_y</p:attrName>
                                            </p:attrNameLst>
                                          </p:cBhvr>
                                          <p:rCtr x="7578" y="9306"/>
                                        </p:animMotion>
                                      </p:childTnLst>
                                    </p:cTn>
                                  </p:par>
                                  <p:par>
                                    <p:cTn id="35" presetID="10"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childTnLst>
                                    </p:cTn>
                                  </p:par>
                                  <p:par>
                                    <p:cTn id="38" presetID="42" presetClass="path" presetSubtype="0" accel="50000" decel="50000" fill="hold" nodeType="withEffect">
                                      <p:stCondLst>
                                        <p:cond delay="0"/>
                                      </p:stCondLst>
                                      <p:childTnLst>
                                        <p:animMotion origin="layout" path="M -0.05625 -0.33194 L 2.70833E-6 -3.33333E-6 " pathEditMode="relative" rAng="0" ptsTypes="AA">
                                          <p:cBhvr>
                                            <p:cTn id="39" dur="1000" fill="hold"/>
                                            <p:tgtEl>
                                              <p:spTgt spid="25"/>
                                            </p:tgtEl>
                                            <p:attrNameLst>
                                              <p:attrName>ppt_x</p:attrName>
                                              <p:attrName>ppt_y</p:attrName>
                                            </p:attrNameLst>
                                          </p:cBhvr>
                                          <p:rCtr x="2812" y="16597"/>
                                        </p:animMotion>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22" presetClass="entr" presetSubtype="8" fill="hold"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left)">
                                          <p:cBhvr>
                                            <p:cTn id="50" dur="500"/>
                                            <p:tgtEl>
                                              <p:spTgt spid="9"/>
                                            </p:tgtEl>
                                          </p:cBhvr>
                                        </p:animEffect>
                                      </p:childTnLst>
                                    </p:cTn>
                                  </p:par>
                                  <p:par>
                                    <p:cTn id="51" presetID="22" presetClass="entr" presetSubtype="8"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nodeType="with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wipe(left)">
                                          <p:cBhvr>
                                            <p:cTn id="56" dur="500"/>
                                            <p:tgtEl>
                                              <p:spTgt spid="3"/>
                                            </p:tgtEl>
                                          </p:cBhvr>
                                        </p:animEffect>
                                      </p:childTnLst>
                                    </p:cTn>
                                  </p:par>
                                  <p:par>
                                    <p:cTn id="57" presetID="12" presetClass="entr" presetSubtype="8" fill="hold" grpId="0" nodeType="withEffect">
                                      <p:stCondLst>
                                        <p:cond delay="25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p:tgtEl>
                                              <p:spTgt spid="58"/>
                                            </p:tgtEl>
                                            <p:attrNameLst>
                                              <p:attrName>ppt_x</p:attrName>
                                            </p:attrNameLst>
                                          </p:cBhvr>
                                          <p:tavLst>
                                            <p:tav tm="0">
                                              <p:val>
                                                <p:strVal val="#ppt_x-#ppt_w*1.125000"/>
                                              </p:val>
                                            </p:tav>
                                            <p:tav tm="100000">
                                              <p:val>
                                                <p:strVal val="#ppt_x"/>
                                              </p:val>
                                            </p:tav>
                                          </p:tavLst>
                                        </p:anim>
                                        <p:animEffect transition="in" filter="wipe(right)">
                                          <p:cBhvr>
                                            <p:cTn id="60" dur="500"/>
                                            <p:tgtEl>
                                              <p:spTgt spid="58"/>
                                            </p:tgtEl>
                                          </p:cBhvr>
                                        </p:animEffect>
                                      </p:childTnLst>
                                    </p:cTn>
                                  </p:par>
                                  <p:par>
                                    <p:cTn id="61" presetID="12" presetClass="entr" presetSubtype="8" fill="hold" grpId="0" nodeType="withEffect">
                                      <p:stCondLst>
                                        <p:cond delay="250"/>
                                      </p:stCondLst>
                                      <p:childTnLst>
                                        <p:set>
                                          <p:cBhvr>
                                            <p:cTn id="62" dur="1" fill="hold">
                                              <p:stCondLst>
                                                <p:cond delay="0"/>
                                              </p:stCondLst>
                                            </p:cTn>
                                            <p:tgtEl>
                                              <p:spTgt spid="61"/>
                                            </p:tgtEl>
                                            <p:attrNameLst>
                                              <p:attrName>style.visibility</p:attrName>
                                            </p:attrNameLst>
                                          </p:cBhvr>
                                          <p:to>
                                            <p:strVal val="visible"/>
                                          </p:to>
                                        </p:set>
                                        <p:anim calcmode="lin" valueType="num">
                                          <p:cBhvr additive="base">
                                            <p:cTn id="63" dur="500"/>
                                            <p:tgtEl>
                                              <p:spTgt spid="61"/>
                                            </p:tgtEl>
                                            <p:attrNameLst>
                                              <p:attrName>ppt_x</p:attrName>
                                            </p:attrNameLst>
                                          </p:cBhvr>
                                          <p:tavLst>
                                            <p:tav tm="0">
                                              <p:val>
                                                <p:strVal val="#ppt_x-#ppt_w*1.125000"/>
                                              </p:val>
                                            </p:tav>
                                            <p:tav tm="100000">
                                              <p:val>
                                                <p:strVal val="#ppt_x"/>
                                              </p:val>
                                            </p:tav>
                                          </p:tavLst>
                                        </p:anim>
                                        <p:animEffect transition="in" filter="wipe(right)">
                                          <p:cBhvr>
                                            <p:cTn id="64" dur="500"/>
                                            <p:tgtEl>
                                              <p:spTgt spid="61"/>
                                            </p:tgtEl>
                                          </p:cBhvr>
                                        </p:animEffect>
                                      </p:childTnLst>
                                    </p:cTn>
                                  </p:par>
                                  <p:par>
                                    <p:cTn id="65" presetID="12" presetClass="entr" presetSubtype="8" fill="hold" grpId="0" nodeType="withEffect">
                                      <p:stCondLst>
                                        <p:cond delay="25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500"/>
                                            <p:tgtEl>
                                              <p:spTgt spid="64"/>
                                            </p:tgtEl>
                                            <p:attrNameLst>
                                              <p:attrName>ppt_x</p:attrName>
                                            </p:attrNameLst>
                                          </p:cBhvr>
                                          <p:tavLst>
                                            <p:tav tm="0">
                                              <p:val>
                                                <p:strVal val="#ppt_x-#ppt_w*1.125000"/>
                                              </p:val>
                                            </p:tav>
                                            <p:tav tm="100000">
                                              <p:val>
                                                <p:strVal val="#ppt_x"/>
                                              </p:val>
                                            </p:tav>
                                          </p:tavLst>
                                        </p:anim>
                                        <p:animEffect transition="in" filter="wipe(right)">
                                          <p:cBhvr>
                                            <p:cTn id="68" dur="500"/>
                                            <p:tgtEl>
                                              <p:spTgt spid="64"/>
                                            </p:tgtEl>
                                          </p:cBhvr>
                                        </p:animEffect>
                                      </p:childTnLst>
                                    </p:cTn>
                                  </p:par>
                                  <p:par>
                                    <p:cTn id="69" presetID="12" presetClass="entr" presetSubtype="8" fill="hold" grpId="0" nodeType="withEffect">
                                      <p:stCondLst>
                                        <p:cond delay="250"/>
                                      </p:stCondLst>
                                      <p:childTnLst>
                                        <p:set>
                                          <p:cBhvr>
                                            <p:cTn id="70" dur="1" fill="hold">
                                              <p:stCondLst>
                                                <p:cond delay="0"/>
                                              </p:stCondLst>
                                            </p:cTn>
                                            <p:tgtEl>
                                              <p:spTgt spid="67"/>
                                            </p:tgtEl>
                                            <p:attrNameLst>
                                              <p:attrName>style.visibility</p:attrName>
                                            </p:attrNameLst>
                                          </p:cBhvr>
                                          <p:to>
                                            <p:strVal val="visible"/>
                                          </p:to>
                                        </p:set>
                                        <p:anim calcmode="lin" valueType="num">
                                          <p:cBhvr additive="base">
                                            <p:cTn id="71" dur="500"/>
                                            <p:tgtEl>
                                              <p:spTgt spid="67"/>
                                            </p:tgtEl>
                                            <p:attrNameLst>
                                              <p:attrName>ppt_x</p:attrName>
                                            </p:attrNameLst>
                                          </p:cBhvr>
                                          <p:tavLst>
                                            <p:tav tm="0">
                                              <p:val>
                                                <p:strVal val="#ppt_x-#ppt_w*1.125000"/>
                                              </p:val>
                                            </p:tav>
                                            <p:tav tm="100000">
                                              <p:val>
                                                <p:strVal val="#ppt_x"/>
                                              </p:val>
                                            </p:tav>
                                          </p:tavLst>
                                        </p:anim>
                                        <p:animEffect transition="in" filter="wipe(right)">
                                          <p:cBhvr>
                                            <p:cTn id="72" dur="500"/>
                                            <p:tgtEl>
                                              <p:spTgt spid="67"/>
                                            </p:tgtEl>
                                          </p:cBhvr>
                                        </p:animEffect>
                                      </p:childTnLst>
                                    </p:cTn>
                                  </p:par>
                                  <p:par>
                                    <p:cTn id="73" presetID="12" presetClass="entr" presetSubtype="8" fill="hold" grpId="0" nodeType="withEffect">
                                      <p:stCondLst>
                                        <p:cond delay="250"/>
                                      </p:stCondLst>
                                      <p:childTnLst>
                                        <p:set>
                                          <p:cBhvr>
                                            <p:cTn id="74" dur="1" fill="hold">
                                              <p:stCondLst>
                                                <p:cond delay="0"/>
                                              </p:stCondLst>
                                            </p:cTn>
                                            <p:tgtEl>
                                              <p:spTgt spid="70"/>
                                            </p:tgtEl>
                                            <p:attrNameLst>
                                              <p:attrName>style.visibility</p:attrName>
                                            </p:attrNameLst>
                                          </p:cBhvr>
                                          <p:to>
                                            <p:strVal val="visible"/>
                                          </p:to>
                                        </p:set>
                                        <p:anim calcmode="lin" valueType="num">
                                          <p:cBhvr additive="base">
                                            <p:cTn id="75" dur="500"/>
                                            <p:tgtEl>
                                              <p:spTgt spid="70"/>
                                            </p:tgtEl>
                                            <p:attrNameLst>
                                              <p:attrName>ppt_x</p:attrName>
                                            </p:attrNameLst>
                                          </p:cBhvr>
                                          <p:tavLst>
                                            <p:tav tm="0">
                                              <p:val>
                                                <p:strVal val="#ppt_x-#ppt_w*1.125000"/>
                                              </p:val>
                                            </p:tav>
                                            <p:tav tm="100000">
                                              <p:val>
                                                <p:strVal val="#ppt_x"/>
                                              </p:val>
                                            </p:tav>
                                          </p:tavLst>
                                        </p:anim>
                                        <p:animEffect transition="in" filter="wipe(right)">
                                          <p:cBhvr>
                                            <p:cTn id="7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8" grpId="0"/>
          <p:bldP spid="61" grpId="0"/>
          <p:bldP spid="64" grpId="0"/>
          <p:bldP spid="67" grpId="0"/>
          <p:bldP spid="7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000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1000" fill="hold"/>
                                            <p:tgtEl>
                                              <p:spTgt spid="53"/>
                                            </p:tgtEl>
                                            <p:attrNameLst>
                                              <p:attrName>ppt_x</p:attrName>
                                            </p:attrNameLst>
                                          </p:cBhvr>
                                          <p:tavLst>
                                            <p:tav tm="0">
                                              <p:val>
                                                <p:strVal val="0-#ppt_w/2"/>
                                              </p:val>
                                            </p:tav>
                                            <p:tav tm="100000">
                                              <p:val>
                                                <p:strVal val="#ppt_x"/>
                                              </p:val>
                                            </p:tav>
                                          </p:tavLst>
                                        </p:anim>
                                        <p:anim calcmode="lin" valueType="num">
                                          <p:cBhvr additive="base">
                                            <p:cTn id="8" dur="10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ppt_x</p:attrName>
                                            </p:attrNameLst>
                                          </p:cBhvr>
                                          <p:tavLst>
                                            <p:tav tm="0">
                                              <p:val>
                                                <p:strVal val="#ppt_x-#ppt_w*1.125000"/>
                                              </p:val>
                                            </p:tav>
                                            <p:tav tm="100000">
                                              <p:val>
                                                <p:strVal val="#ppt_x"/>
                                              </p:val>
                                            </p:tav>
                                          </p:tavLst>
                                        </p:anim>
                                        <p:animEffect transition="in" filter="wipe(right)">
                                          <p:cBhvr>
                                            <p:cTn id="13" dur="500"/>
                                            <p:tgtEl>
                                              <p:spTgt spid="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childTnLst>
                                    </p:cTn>
                                  </p:par>
                                  <p:par>
                                    <p:cTn id="18" presetID="42" presetClass="path" presetSubtype="0" accel="50000" decel="50000" fill="hold" nodeType="withEffect">
                                      <p:stCondLst>
                                        <p:cond delay="0"/>
                                      </p:stCondLst>
                                      <p:childTnLst>
                                        <p:animMotion origin="layout" path="M -0.05859 0.24166 L -8.33333E-7 2.22222E-6 " pathEditMode="relative" rAng="0" ptsTypes="AA">
                                          <p:cBhvr>
                                            <p:cTn id="19" dur="1000" fill="hold"/>
                                            <p:tgtEl>
                                              <p:spTgt spid="18"/>
                                            </p:tgtEl>
                                            <p:attrNameLst>
                                              <p:attrName>ppt_x</p:attrName>
                                              <p:attrName>ppt_y</p:attrName>
                                            </p:attrNameLst>
                                          </p:cBhvr>
                                          <p:rCtr x="2930" y="-12083"/>
                                        </p:animMotion>
                                      </p:childTnLst>
                                    </p:cTn>
                                  </p:par>
                                  <p:par>
                                    <p:cTn id="20" presetID="10"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childTnLst>
                                    </p:cTn>
                                  </p:par>
                                  <p:par>
                                    <p:cTn id="23" presetID="42" presetClass="path" presetSubtype="0" accel="50000" decel="50000" fill="hold" nodeType="withEffect">
                                      <p:stCondLst>
                                        <p:cond delay="0"/>
                                      </p:stCondLst>
                                      <p:childTnLst>
                                        <p:animMotion origin="layout" path="M -0.15312 0.09584 L -3.33333E-6 -2.22222E-6 " pathEditMode="relative" rAng="0" ptsTypes="AA">
                                          <p:cBhvr>
                                            <p:cTn id="24" dur="1000" fill="hold"/>
                                            <p:tgtEl>
                                              <p:spTgt spid="39"/>
                                            </p:tgtEl>
                                            <p:attrNameLst>
                                              <p:attrName>ppt_x</p:attrName>
                                              <p:attrName>ppt_y</p:attrName>
                                            </p:attrNameLst>
                                          </p:cBhvr>
                                          <p:rCtr x="7656" y="-4792"/>
                                        </p:animMotion>
                                      </p:childTnLst>
                                    </p:cTn>
                                  </p:par>
                                  <p:par>
                                    <p:cTn id="25" presetID="10"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childTnLst>
                                    </p:cTn>
                                  </p:par>
                                  <p:par>
                                    <p:cTn id="28" presetID="42" presetClass="path" presetSubtype="0" accel="50000" decel="50000" fill="hold" nodeType="withEffect">
                                      <p:stCondLst>
                                        <p:cond delay="0"/>
                                      </p:stCondLst>
                                      <p:childTnLst>
                                        <p:animMotion origin="layout" path="M -0.18828 -0.03611 L -3.75E-6 -3.7037E-6 " pathEditMode="relative" rAng="0" ptsTypes="AA">
                                          <p:cBhvr>
                                            <p:cTn id="29" dur="1000" fill="hold"/>
                                            <p:tgtEl>
                                              <p:spTgt spid="46"/>
                                            </p:tgtEl>
                                            <p:attrNameLst>
                                              <p:attrName>ppt_x</p:attrName>
                                              <p:attrName>ppt_y</p:attrName>
                                            </p:attrNameLst>
                                          </p:cBhvr>
                                          <p:rCtr x="9414" y="1806"/>
                                        </p:animMotion>
                                      </p:childTnLst>
                                    </p:cTn>
                                  </p:par>
                                  <p:par>
                                    <p:cTn id="30" presetID="10" presetClass="entr" presetSubtype="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childTnLst>
                                    </p:cTn>
                                  </p:par>
                                  <p:par>
                                    <p:cTn id="33" presetID="42" presetClass="path" presetSubtype="0" accel="50000" decel="50000" fill="hold" nodeType="withEffect">
                                      <p:stCondLst>
                                        <p:cond delay="0"/>
                                      </p:stCondLst>
                                      <p:childTnLst>
                                        <p:animMotion origin="layout" path="M -0.15156 -0.18611 L -4.58333E-6 -3.7037E-7 " pathEditMode="relative" rAng="0" ptsTypes="AA">
                                          <p:cBhvr>
                                            <p:cTn id="34" dur="1000" fill="hold"/>
                                            <p:tgtEl>
                                              <p:spTgt spid="32"/>
                                            </p:tgtEl>
                                            <p:attrNameLst>
                                              <p:attrName>ppt_x</p:attrName>
                                              <p:attrName>ppt_y</p:attrName>
                                            </p:attrNameLst>
                                          </p:cBhvr>
                                          <p:rCtr x="7578" y="9306"/>
                                        </p:animMotion>
                                      </p:childTnLst>
                                    </p:cTn>
                                  </p:par>
                                  <p:par>
                                    <p:cTn id="35" presetID="10"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childTnLst>
                                    </p:cTn>
                                  </p:par>
                                  <p:par>
                                    <p:cTn id="38" presetID="42" presetClass="path" presetSubtype="0" accel="50000" decel="50000" fill="hold" nodeType="withEffect">
                                      <p:stCondLst>
                                        <p:cond delay="0"/>
                                      </p:stCondLst>
                                      <p:childTnLst>
                                        <p:animMotion origin="layout" path="M -0.05625 -0.33194 L 2.70833E-6 -3.33333E-6 " pathEditMode="relative" rAng="0" ptsTypes="AA">
                                          <p:cBhvr>
                                            <p:cTn id="39" dur="1000" fill="hold"/>
                                            <p:tgtEl>
                                              <p:spTgt spid="25"/>
                                            </p:tgtEl>
                                            <p:attrNameLst>
                                              <p:attrName>ppt_x</p:attrName>
                                              <p:attrName>ppt_y</p:attrName>
                                            </p:attrNameLst>
                                          </p:cBhvr>
                                          <p:rCtr x="2812" y="16597"/>
                                        </p:animMotion>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22" presetClass="entr" presetSubtype="8" fill="hold"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left)">
                                          <p:cBhvr>
                                            <p:cTn id="50" dur="500"/>
                                            <p:tgtEl>
                                              <p:spTgt spid="9"/>
                                            </p:tgtEl>
                                          </p:cBhvr>
                                        </p:animEffect>
                                      </p:childTnLst>
                                    </p:cTn>
                                  </p:par>
                                  <p:par>
                                    <p:cTn id="51" presetID="22" presetClass="entr" presetSubtype="8"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nodeType="with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wipe(left)">
                                          <p:cBhvr>
                                            <p:cTn id="56" dur="500"/>
                                            <p:tgtEl>
                                              <p:spTgt spid="3"/>
                                            </p:tgtEl>
                                          </p:cBhvr>
                                        </p:animEffect>
                                      </p:childTnLst>
                                    </p:cTn>
                                  </p:par>
                                  <p:par>
                                    <p:cTn id="57" presetID="12" presetClass="entr" presetSubtype="8" fill="hold" grpId="0" nodeType="withEffect">
                                      <p:stCondLst>
                                        <p:cond delay="25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p:tgtEl>
                                              <p:spTgt spid="58"/>
                                            </p:tgtEl>
                                            <p:attrNameLst>
                                              <p:attrName>ppt_x</p:attrName>
                                            </p:attrNameLst>
                                          </p:cBhvr>
                                          <p:tavLst>
                                            <p:tav tm="0">
                                              <p:val>
                                                <p:strVal val="#ppt_x-#ppt_w*1.125000"/>
                                              </p:val>
                                            </p:tav>
                                            <p:tav tm="100000">
                                              <p:val>
                                                <p:strVal val="#ppt_x"/>
                                              </p:val>
                                            </p:tav>
                                          </p:tavLst>
                                        </p:anim>
                                        <p:animEffect transition="in" filter="wipe(right)">
                                          <p:cBhvr>
                                            <p:cTn id="60" dur="500"/>
                                            <p:tgtEl>
                                              <p:spTgt spid="58"/>
                                            </p:tgtEl>
                                          </p:cBhvr>
                                        </p:animEffect>
                                      </p:childTnLst>
                                    </p:cTn>
                                  </p:par>
                                  <p:par>
                                    <p:cTn id="61" presetID="12" presetClass="entr" presetSubtype="8" fill="hold" grpId="0" nodeType="withEffect">
                                      <p:stCondLst>
                                        <p:cond delay="250"/>
                                      </p:stCondLst>
                                      <p:childTnLst>
                                        <p:set>
                                          <p:cBhvr>
                                            <p:cTn id="62" dur="1" fill="hold">
                                              <p:stCondLst>
                                                <p:cond delay="0"/>
                                              </p:stCondLst>
                                            </p:cTn>
                                            <p:tgtEl>
                                              <p:spTgt spid="61"/>
                                            </p:tgtEl>
                                            <p:attrNameLst>
                                              <p:attrName>style.visibility</p:attrName>
                                            </p:attrNameLst>
                                          </p:cBhvr>
                                          <p:to>
                                            <p:strVal val="visible"/>
                                          </p:to>
                                        </p:set>
                                        <p:anim calcmode="lin" valueType="num">
                                          <p:cBhvr additive="base">
                                            <p:cTn id="63" dur="500"/>
                                            <p:tgtEl>
                                              <p:spTgt spid="61"/>
                                            </p:tgtEl>
                                            <p:attrNameLst>
                                              <p:attrName>ppt_x</p:attrName>
                                            </p:attrNameLst>
                                          </p:cBhvr>
                                          <p:tavLst>
                                            <p:tav tm="0">
                                              <p:val>
                                                <p:strVal val="#ppt_x-#ppt_w*1.125000"/>
                                              </p:val>
                                            </p:tav>
                                            <p:tav tm="100000">
                                              <p:val>
                                                <p:strVal val="#ppt_x"/>
                                              </p:val>
                                            </p:tav>
                                          </p:tavLst>
                                        </p:anim>
                                        <p:animEffect transition="in" filter="wipe(right)">
                                          <p:cBhvr>
                                            <p:cTn id="64" dur="500"/>
                                            <p:tgtEl>
                                              <p:spTgt spid="61"/>
                                            </p:tgtEl>
                                          </p:cBhvr>
                                        </p:animEffect>
                                      </p:childTnLst>
                                    </p:cTn>
                                  </p:par>
                                  <p:par>
                                    <p:cTn id="65" presetID="12" presetClass="entr" presetSubtype="8" fill="hold" grpId="0" nodeType="withEffect">
                                      <p:stCondLst>
                                        <p:cond delay="25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500"/>
                                            <p:tgtEl>
                                              <p:spTgt spid="64"/>
                                            </p:tgtEl>
                                            <p:attrNameLst>
                                              <p:attrName>ppt_x</p:attrName>
                                            </p:attrNameLst>
                                          </p:cBhvr>
                                          <p:tavLst>
                                            <p:tav tm="0">
                                              <p:val>
                                                <p:strVal val="#ppt_x-#ppt_w*1.125000"/>
                                              </p:val>
                                            </p:tav>
                                            <p:tav tm="100000">
                                              <p:val>
                                                <p:strVal val="#ppt_x"/>
                                              </p:val>
                                            </p:tav>
                                          </p:tavLst>
                                        </p:anim>
                                        <p:animEffect transition="in" filter="wipe(right)">
                                          <p:cBhvr>
                                            <p:cTn id="68" dur="500"/>
                                            <p:tgtEl>
                                              <p:spTgt spid="64"/>
                                            </p:tgtEl>
                                          </p:cBhvr>
                                        </p:animEffect>
                                      </p:childTnLst>
                                    </p:cTn>
                                  </p:par>
                                  <p:par>
                                    <p:cTn id="69" presetID="12" presetClass="entr" presetSubtype="8" fill="hold" grpId="0" nodeType="withEffect">
                                      <p:stCondLst>
                                        <p:cond delay="250"/>
                                      </p:stCondLst>
                                      <p:childTnLst>
                                        <p:set>
                                          <p:cBhvr>
                                            <p:cTn id="70" dur="1" fill="hold">
                                              <p:stCondLst>
                                                <p:cond delay="0"/>
                                              </p:stCondLst>
                                            </p:cTn>
                                            <p:tgtEl>
                                              <p:spTgt spid="67"/>
                                            </p:tgtEl>
                                            <p:attrNameLst>
                                              <p:attrName>style.visibility</p:attrName>
                                            </p:attrNameLst>
                                          </p:cBhvr>
                                          <p:to>
                                            <p:strVal val="visible"/>
                                          </p:to>
                                        </p:set>
                                        <p:anim calcmode="lin" valueType="num">
                                          <p:cBhvr additive="base">
                                            <p:cTn id="71" dur="500"/>
                                            <p:tgtEl>
                                              <p:spTgt spid="67"/>
                                            </p:tgtEl>
                                            <p:attrNameLst>
                                              <p:attrName>ppt_x</p:attrName>
                                            </p:attrNameLst>
                                          </p:cBhvr>
                                          <p:tavLst>
                                            <p:tav tm="0">
                                              <p:val>
                                                <p:strVal val="#ppt_x-#ppt_w*1.125000"/>
                                              </p:val>
                                            </p:tav>
                                            <p:tav tm="100000">
                                              <p:val>
                                                <p:strVal val="#ppt_x"/>
                                              </p:val>
                                            </p:tav>
                                          </p:tavLst>
                                        </p:anim>
                                        <p:animEffect transition="in" filter="wipe(right)">
                                          <p:cBhvr>
                                            <p:cTn id="72" dur="500"/>
                                            <p:tgtEl>
                                              <p:spTgt spid="67"/>
                                            </p:tgtEl>
                                          </p:cBhvr>
                                        </p:animEffect>
                                      </p:childTnLst>
                                    </p:cTn>
                                  </p:par>
                                  <p:par>
                                    <p:cTn id="73" presetID="12" presetClass="entr" presetSubtype="8" fill="hold" grpId="0" nodeType="withEffect">
                                      <p:stCondLst>
                                        <p:cond delay="250"/>
                                      </p:stCondLst>
                                      <p:childTnLst>
                                        <p:set>
                                          <p:cBhvr>
                                            <p:cTn id="74" dur="1" fill="hold">
                                              <p:stCondLst>
                                                <p:cond delay="0"/>
                                              </p:stCondLst>
                                            </p:cTn>
                                            <p:tgtEl>
                                              <p:spTgt spid="70"/>
                                            </p:tgtEl>
                                            <p:attrNameLst>
                                              <p:attrName>style.visibility</p:attrName>
                                            </p:attrNameLst>
                                          </p:cBhvr>
                                          <p:to>
                                            <p:strVal val="visible"/>
                                          </p:to>
                                        </p:set>
                                        <p:anim calcmode="lin" valueType="num">
                                          <p:cBhvr additive="base">
                                            <p:cTn id="75" dur="500"/>
                                            <p:tgtEl>
                                              <p:spTgt spid="70"/>
                                            </p:tgtEl>
                                            <p:attrNameLst>
                                              <p:attrName>ppt_x</p:attrName>
                                            </p:attrNameLst>
                                          </p:cBhvr>
                                          <p:tavLst>
                                            <p:tav tm="0">
                                              <p:val>
                                                <p:strVal val="#ppt_x-#ppt_w*1.125000"/>
                                              </p:val>
                                            </p:tav>
                                            <p:tav tm="100000">
                                              <p:val>
                                                <p:strVal val="#ppt_x"/>
                                              </p:val>
                                            </p:tav>
                                          </p:tavLst>
                                        </p:anim>
                                        <p:animEffect transition="in" filter="wipe(right)">
                                          <p:cBhvr>
                                            <p:cTn id="7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8" grpId="0"/>
          <p:bldP spid="61" grpId="0"/>
          <p:bldP spid="64" grpId="0"/>
          <p:bldP spid="67" grpId="0"/>
          <p:bldP spid="70"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tudent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38305" y="309398"/>
            <a:ext cx="569370" cy="5693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2661096752"/>
              </p:ext>
            </p:extLst>
          </p:nvPr>
        </p:nvGraphicFramePr>
        <p:xfrm>
          <a:off x="724918" y="1057924"/>
          <a:ext cx="6537917" cy="2214516"/>
        </p:xfrm>
        <a:graphic>
          <a:graphicData uri="http://schemas.openxmlformats.org/drawingml/2006/table">
            <a:tbl>
              <a:tblPr firstRow="1" firstCol="1" bandRow="1">
                <a:tableStyleId>{BDBED569-4797-4DF1-A0F4-6AAB3CD982D8}</a:tableStyleId>
              </a:tblPr>
              <a:tblGrid>
                <a:gridCol w="1214388"/>
                <a:gridCol w="2632694"/>
                <a:gridCol w="1271269"/>
                <a:gridCol w="1419566"/>
              </a:tblGrid>
              <a:tr h="642699">
                <a:tc>
                  <a:txBody>
                    <a:bodyPr/>
                    <a:lstStyle/>
                    <a:p>
                      <a:pPr algn="ctr">
                        <a:lnSpc>
                          <a:spcPct val="115000"/>
                        </a:lnSpc>
                        <a:spcAft>
                          <a:spcPts val="0"/>
                        </a:spcAft>
                      </a:pPr>
                      <a:r>
                        <a:rPr lang="tr-TR" sz="1800" dirty="0" smtClean="0">
                          <a:effectLst/>
                          <a:latin typeface="Calibri" panose="020F0502020204030204" pitchFamily="34" charset="0"/>
                        </a:rPr>
                        <a:t>MODÜL</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SORU NUMARALARI</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TOPLAM PUAN</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KESME NOKTASI</a:t>
                      </a:r>
                      <a:endParaRPr lang="tr-TR" sz="1800" dirty="0">
                        <a:effectLst/>
                        <a:latin typeface="Calibri" panose="020F0502020204030204" pitchFamily="34" charset="0"/>
                        <a:ea typeface="Calibri"/>
                        <a:cs typeface="Times New Roman"/>
                      </a:endParaRPr>
                    </a:p>
                  </a:txBody>
                  <a:tcPr marL="44450" marR="44450" marT="0" marB="0" anchor="ctr"/>
                </a:tc>
              </a:tr>
              <a:tr h="486232">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1</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1,2,3,4,5,6,7,8,9</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9</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4,5</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r h="368050">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2</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10,11,12,13,14,15,16,17, 18,19,20,21,22,23</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14</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7</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r h="454649">
                <a:tc>
                  <a:txBody>
                    <a:bodyPr/>
                    <a:lstStyle/>
                    <a:p>
                      <a:pPr marL="0" algn="ctr" defTabSz="914400" rtl="0" eaLnBrk="1" latinLnBrk="0" hangingPunct="1">
                        <a:lnSpc>
                          <a:spcPct val="115000"/>
                        </a:lnSpc>
                        <a:spcAft>
                          <a:spcPts val="0"/>
                        </a:spcAft>
                      </a:pPr>
                      <a:r>
                        <a:rPr lang="tr-TR" sz="1800" b="1" kern="1200" dirty="0">
                          <a:solidFill>
                            <a:schemeClr val="tx1"/>
                          </a:solidFill>
                          <a:effectLst/>
                          <a:latin typeface="Calibri" panose="020F0502020204030204" pitchFamily="34" charset="0"/>
                          <a:ea typeface="+mn-ea"/>
                          <a:cs typeface="+mn-cs"/>
                        </a:rPr>
                        <a:t>Modül 3</a:t>
                      </a: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24,25,26,27,28,29,30</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7</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3</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495373072"/>
              </p:ext>
            </p:extLst>
          </p:nvPr>
        </p:nvGraphicFramePr>
        <p:xfrm>
          <a:off x="8085081" y="1050877"/>
          <a:ext cx="2715890" cy="2206596"/>
        </p:xfrm>
        <a:graphic>
          <a:graphicData uri="http://schemas.openxmlformats.org/drawingml/2006/table">
            <a:tbl>
              <a:tblPr firstRow="1" firstCol="1" bandRow="1">
                <a:tableStyleId>{BDBED569-4797-4DF1-A0F4-6AAB3CD982D8}</a:tableStyleId>
              </a:tblPr>
              <a:tblGrid>
                <a:gridCol w="1296324"/>
                <a:gridCol w="1419566"/>
              </a:tblGrid>
              <a:tr h="655093">
                <a:tc>
                  <a:txBody>
                    <a:bodyPr/>
                    <a:lstStyle/>
                    <a:p>
                      <a:pPr algn="ctr">
                        <a:lnSpc>
                          <a:spcPct val="115000"/>
                        </a:lnSpc>
                        <a:spcAft>
                          <a:spcPts val="0"/>
                        </a:spcAft>
                      </a:pPr>
                      <a:r>
                        <a:rPr lang="tr-TR" sz="1800" dirty="0" smtClean="0">
                          <a:effectLst/>
                          <a:latin typeface="Calibri" panose="020F0502020204030204" pitchFamily="34" charset="0"/>
                        </a:rPr>
                        <a:t>TOPLAM PUAN</a:t>
                      </a:r>
                      <a:endParaRPr lang="tr-TR" sz="1800" dirty="0">
                        <a:effectLst/>
                        <a:latin typeface="Calibri" panose="020F0502020204030204" pitchFamily="34" charset="0"/>
                        <a:ea typeface="Calibri"/>
                        <a:cs typeface="Times New Roman"/>
                      </a:endParaRPr>
                    </a:p>
                  </a:txBody>
                  <a:tcPr marL="44450" marR="44450" marT="0" marB="0" anchor="ctr"/>
                </a:tc>
                <a:tc>
                  <a:txBody>
                    <a:bodyPr/>
                    <a:lstStyle/>
                    <a:p>
                      <a:pPr algn="ctr">
                        <a:lnSpc>
                          <a:spcPct val="115000"/>
                        </a:lnSpc>
                        <a:spcAft>
                          <a:spcPts val="0"/>
                        </a:spcAft>
                      </a:pPr>
                      <a:r>
                        <a:rPr lang="tr-TR" sz="1800" dirty="0" smtClean="0">
                          <a:effectLst/>
                          <a:latin typeface="Calibri" panose="020F0502020204030204" pitchFamily="34" charset="0"/>
                        </a:rPr>
                        <a:t>KESME NOKTASI</a:t>
                      </a:r>
                      <a:endParaRPr lang="tr-TR" sz="1800" dirty="0">
                        <a:effectLst/>
                        <a:latin typeface="Calibri" panose="020F0502020204030204" pitchFamily="34" charset="0"/>
                        <a:ea typeface="Calibri"/>
                        <a:cs typeface="Times New Roman"/>
                      </a:endParaRPr>
                    </a:p>
                  </a:txBody>
                  <a:tcPr marL="44450" marR="44450" marT="0" marB="0" anchor="ctr"/>
                </a:tc>
              </a:tr>
              <a:tr h="491320">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3</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3&lt;4,5</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r h="573206">
                <a:tc>
                  <a:txBody>
                    <a:bodyPr/>
                    <a:lstStyle/>
                    <a:p>
                      <a:pPr marL="0" algn="ctr" defTabSz="914400" rtl="0" eaLnBrk="1" latinLnBrk="0" hangingPunct="1">
                        <a:lnSpc>
                          <a:spcPct val="115000"/>
                        </a:lnSpc>
                        <a:spcAft>
                          <a:spcPts val="0"/>
                        </a:spcAft>
                      </a:pPr>
                      <a:r>
                        <a:rPr lang="tr-TR" sz="1800" b="1" kern="1200" dirty="0" smtClean="0">
                          <a:solidFill>
                            <a:schemeClr val="tx1"/>
                          </a:solidFill>
                          <a:effectLst/>
                          <a:latin typeface="Calibri" panose="020F0502020204030204" pitchFamily="34" charset="0"/>
                          <a:ea typeface="+mn-ea"/>
                          <a:cs typeface="+mn-cs"/>
                        </a:rPr>
                        <a:t>9</a:t>
                      </a: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tr-TR" sz="2000" b="1" kern="1200" dirty="0" smtClean="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mn-ea"/>
                          <a:cs typeface="+mn-cs"/>
                        </a:rPr>
                        <a:t>9&gt;7</a:t>
                      </a:r>
                      <a:endParaRPr lang="tr-TR" sz="2000" b="1" kern="1200"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mn-ea"/>
                        <a:cs typeface="+mn-cs"/>
                      </a:endParaRPr>
                    </a:p>
                  </a:txBody>
                  <a:tcPr marL="44450" marR="44450" marT="0" marB="0" anchor="ctr"/>
                </a:tc>
              </a:tr>
              <a:tr h="486977">
                <a:tc>
                  <a:txBody>
                    <a:bodyPr/>
                    <a:lstStyle/>
                    <a:p>
                      <a:pPr marL="0" algn="ctr" defTabSz="914400" rtl="0" eaLnBrk="1" latinLnBrk="0" hangingPunct="1">
                        <a:lnSpc>
                          <a:spcPct val="115000"/>
                        </a:lnSpc>
                        <a:spcAft>
                          <a:spcPts val="0"/>
                        </a:spcAft>
                      </a:pP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endParaRPr lang="tr-TR" sz="1800" b="1" kern="1200" dirty="0">
                        <a:solidFill>
                          <a:schemeClr val="tx1"/>
                        </a:solidFill>
                        <a:effectLst/>
                        <a:latin typeface="Calibri" panose="020F0502020204030204" pitchFamily="34" charset="0"/>
                        <a:ea typeface="+mn-ea"/>
                        <a:cs typeface="+mn-cs"/>
                      </a:endParaRPr>
                    </a:p>
                  </a:txBody>
                  <a:tcPr marL="44450" marR="44450" marT="0" marB="0" anchor="ctr"/>
                </a:tc>
              </a:tr>
            </a:tbl>
          </a:graphicData>
        </a:graphic>
      </p:graphicFrame>
      <p:sp>
        <p:nvSpPr>
          <p:cNvPr id="5" name="Dikdörtgen 4"/>
          <p:cNvSpPr/>
          <p:nvPr/>
        </p:nvSpPr>
        <p:spPr>
          <a:xfrm>
            <a:off x="7729541" y="3412360"/>
            <a:ext cx="3617529" cy="369332"/>
          </a:xfrm>
          <a:prstGeom prst="rect">
            <a:avLst/>
          </a:prstGeom>
        </p:spPr>
        <p:txBody>
          <a:bodyPr wrap="none">
            <a:spAutoFit/>
          </a:bodyPr>
          <a:lstStyle/>
          <a:p>
            <a:r>
              <a:rPr lang="tr-TR" b="1" dirty="0">
                <a:solidFill>
                  <a:srgbClr val="0053A3"/>
                </a:solidFill>
                <a:latin typeface="Calibri" panose="020F0502020204030204" pitchFamily="34" charset="0"/>
              </a:rPr>
              <a:t>M</a:t>
            </a:r>
            <a:r>
              <a:rPr lang="tr-TR" b="1" dirty="0" smtClean="0">
                <a:solidFill>
                  <a:srgbClr val="0053A3"/>
                </a:solidFill>
                <a:latin typeface="Calibri" panose="020F0502020204030204" pitchFamily="34" charset="0"/>
              </a:rPr>
              <a:t>odül </a:t>
            </a:r>
            <a:r>
              <a:rPr lang="tr-TR" b="1" dirty="0">
                <a:solidFill>
                  <a:srgbClr val="0053A3"/>
                </a:solidFill>
                <a:latin typeface="Calibri" panose="020F0502020204030204" pitchFamily="34" charset="0"/>
              </a:rPr>
              <a:t>1’den İYEP’e dahil </a:t>
            </a:r>
            <a:r>
              <a:rPr lang="tr-TR" b="1" dirty="0" smtClean="0">
                <a:solidFill>
                  <a:srgbClr val="0053A3"/>
                </a:solidFill>
                <a:latin typeface="Calibri" panose="020F0502020204030204" pitchFamily="34" charset="0"/>
              </a:rPr>
              <a:t>olmayacak</a:t>
            </a:r>
            <a:endParaRPr lang="tr-TR" dirty="0">
              <a:solidFill>
                <a:srgbClr val="0053A3"/>
              </a:solidFill>
            </a:endParaRPr>
          </a:p>
        </p:txBody>
      </p:sp>
      <p:sp>
        <p:nvSpPr>
          <p:cNvPr id="6" name="Dikdörtgen 5"/>
          <p:cNvSpPr/>
          <p:nvPr/>
        </p:nvSpPr>
        <p:spPr>
          <a:xfrm>
            <a:off x="8558207" y="409417"/>
            <a:ext cx="861133" cy="369332"/>
          </a:xfrm>
          <a:prstGeom prst="rect">
            <a:avLst/>
          </a:prstGeom>
        </p:spPr>
        <p:txBody>
          <a:bodyPr wrap="none">
            <a:spAutoFit/>
          </a:bodyPr>
          <a:lstStyle/>
          <a:p>
            <a:r>
              <a:rPr lang="tr-TR" b="1" dirty="0" smtClean="0">
                <a:solidFill>
                  <a:srgbClr val="0053A3"/>
                </a:solidFill>
                <a:latin typeface="Calibri" panose="020F0502020204030204" pitchFamily="34" charset="0"/>
              </a:rPr>
              <a:t>ÖRNEK</a:t>
            </a:r>
            <a:endParaRPr lang="tr-TR" b="1" dirty="0">
              <a:solidFill>
                <a:srgbClr val="0053A3"/>
              </a:solidFill>
              <a:latin typeface="Calibri" panose="020F0502020204030204" pitchFamily="34" charset="0"/>
            </a:endParaRPr>
          </a:p>
        </p:txBody>
      </p:sp>
      <p:grpSp>
        <p:nvGrpSpPr>
          <p:cNvPr id="7" name="Group 17"/>
          <p:cNvGrpSpPr/>
          <p:nvPr/>
        </p:nvGrpSpPr>
        <p:grpSpPr>
          <a:xfrm>
            <a:off x="724919" y="3903315"/>
            <a:ext cx="10742162" cy="2440874"/>
            <a:chOff x="623888" y="1690577"/>
            <a:chExt cx="5261535" cy="4686897"/>
          </a:xfrm>
        </p:grpSpPr>
        <p:sp>
          <p:nvSpPr>
            <p:cNvPr id="8"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 name="Freeform 32"/>
          <p:cNvSpPr/>
          <p:nvPr/>
        </p:nvSpPr>
        <p:spPr>
          <a:xfrm>
            <a:off x="724918" y="4042838"/>
            <a:ext cx="3085993" cy="279987"/>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Dikdörtgen 10"/>
          <p:cNvSpPr/>
          <p:nvPr/>
        </p:nvSpPr>
        <p:spPr>
          <a:xfrm>
            <a:off x="844931" y="4350122"/>
            <a:ext cx="10253885" cy="1754326"/>
          </a:xfrm>
          <a:prstGeom prst="rect">
            <a:avLst/>
          </a:prstGeom>
        </p:spPr>
        <p:txBody>
          <a:bodyPr wrap="square">
            <a:spAutoFit/>
          </a:bodyPr>
          <a:lstStyle/>
          <a:p>
            <a:pPr>
              <a:lnSpc>
                <a:spcPct val="150000"/>
              </a:lnSpc>
            </a:pPr>
            <a:r>
              <a:rPr lang="tr-TR" dirty="0">
                <a:latin typeface="Calibri" panose="020F0502020204030204" pitchFamily="34" charset="0"/>
              </a:rPr>
              <a:t>Örneğin öğrenci modül 1’den 3 puan, modül 2’den 9 puan aldı. Bu öğrenci modül 2’den kesme puanı üzerinde puan elde ettiği (başarılı olduğu) için </a:t>
            </a:r>
            <a:r>
              <a:rPr lang="tr-TR" b="1" dirty="0">
                <a:latin typeface="Calibri" panose="020F0502020204030204" pitchFamily="34" charset="0"/>
              </a:rPr>
              <a:t>modül 1’de kesme noktası altında kalmasına (başarısız olmasına) rağmen modül 1’den İYEP’e dahil olmayacaktır. </a:t>
            </a:r>
            <a:r>
              <a:rPr lang="tr-TR" dirty="0">
                <a:latin typeface="Calibri" panose="020F0502020204030204" pitchFamily="34" charset="0"/>
              </a:rPr>
              <a:t>Benzer biçimde öğrenci </a:t>
            </a:r>
            <a:r>
              <a:rPr lang="tr-TR" b="1" dirty="0">
                <a:latin typeface="Calibri" panose="020F0502020204030204" pitchFamily="34" charset="0"/>
              </a:rPr>
              <a:t>modül 2’den veya modül 1’den kesme puanı altında kaldı ve modül 3’ten başarılı olduysa öğrenci İYEP kapsamına alınmayacaktır.</a:t>
            </a:r>
          </a:p>
        </p:txBody>
      </p:sp>
      <p:pic>
        <p:nvPicPr>
          <p:cNvPr id="12" name="Picture 4" descr="EXAM PNG ile ilgili gÃ¶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0971" y="3982854"/>
            <a:ext cx="536937" cy="536938"/>
          </a:xfrm>
          <a:prstGeom prst="rect">
            <a:avLst/>
          </a:prstGeom>
          <a:noFill/>
          <a:extLst>
            <a:ext uri="{909E8E84-426E-40DD-AFC4-6F175D3DCCD1}">
              <a14:hiddenFill xmlns:a14="http://schemas.microsoft.com/office/drawing/2010/main">
                <a:solidFill>
                  <a:srgbClr val="FFFFFF"/>
                </a:solidFill>
              </a14:hiddenFill>
            </a:ext>
          </a:extLst>
        </p:spPr>
      </p:pic>
      <p:sp>
        <p:nvSpPr>
          <p:cNvPr id="13"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Dikdörtgen 13"/>
          <p:cNvSpPr/>
          <p:nvPr/>
        </p:nvSpPr>
        <p:spPr>
          <a:xfrm>
            <a:off x="7438030" y="218364"/>
            <a:ext cx="4029051" cy="3562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8966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80">
                                          <p:stCondLst>
                                            <p:cond delay="0"/>
                                          </p:stCondLst>
                                        </p:cTn>
                                        <p:tgtEl>
                                          <p:spTgt spid="4"/>
                                        </p:tgtEl>
                                      </p:cBhvr>
                                    </p:animEffect>
                                    <p:anim calcmode="lin" valueType="num">
                                      <p:cBhvr>
                                        <p:cTn id="4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gtEl>
                                      </p:cBhvr>
                                      <p:to x="100000" y="60000"/>
                                    </p:animScale>
                                    <p:animScale>
                                      <p:cBhvr>
                                        <p:cTn id="46" dur="166" decel="50000">
                                          <p:stCondLst>
                                            <p:cond delay="676"/>
                                          </p:stCondLst>
                                        </p:cTn>
                                        <p:tgtEl>
                                          <p:spTgt spid="4"/>
                                        </p:tgtEl>
                                      </p:cBhvr>
                                      <p:to x="100000" y="100000"/>
                                    </p:animScale>
                                    <p:animScale>
                                      <p:cBhvr>
                                        <p:cTn id="47" dur="26">
                                          <p:stCondLst>
                                            <p:cond delay="1312"/>
                                          </p:stCondLst>
                                        </p:cTn>
                                        <p:tgtEl>
                                          <p:spTgt spid="4"/>
                                        </p:tgtEl>
                                      </p:cBhvr>
                                      <p:to x="100000" y="80000"/>
                                    </p:animScale>
                                    <p:animScale>
                                      <p:cBhvr>
                                        <p:cTn id="48" dur="166" decel="50000">
                                          <p:stCondLst>
                                            <p:cond delay="1338"/>
                                          </p:stCondLst>
                                        </p:cTn>
                                        <p:tgtEl>
                                          <p:spTgt spid="4"/>
                                        </p:tgtEl>
                                      </p:cBhvr>
                                      <p:to x="100000" y="100000"/>
                                    </p:animScale>
                                    <p:animScale>
                                      <p:cBhvr>
                                        <p:cTn id="49" dur="26">
                                          <p:stCondLst>
                                            <p:cond delay="1642"/>
                                          </p:stCondLst>
                                        </p:cTn>
                                        <p:tgtEl>
                                          <p:spTgt spid="4"/>
                                        </p:tgtEl>
                                      </p:cBhvr>
                                      <p:to x="100000" y="90000"/>
                                    </p:animScale>
                                    <p:animScale>
                                      <p:cBhvr>
                                        <p:cTn id="50" dur="166" decel="50000">
                                          <p:stCondLst>
                                            <p:cond delay="1668"/>
                                          </p:stCondLst>
                                        </p:cTn>
                                        <p:tgtEl>
                                          <p:spTgt spid="4"/>
                                        </p:tgtEl>
                                      </p:cBhvr>
                                      <p:to x="100000" y="100000"/>
                                    </p:animScale>
                                    <p:animScale>
                                      <p:cBhvr>
                                        <p:cTn id="51" dur="26">
                                          <p:stCondLst>
                                            <p:cond delay="1808"/>
                                          </p:stCondLst>
                                        </p:cTn>
                                        <p:tgtEl>
                                          <p:spTgt spid="4"/>
                                        </p:tgtEl>
                                      </p:cBhvr>
                                      <p:to x="100000" y="95000"/>
                                    </p:animScale>
                                    <p:animScale>
                                      <p:cBhvr>
                                        <p:cTn id="52" dur="166" decel="50000">
                                          <p:stCondLst>
                                            <p:cond delay="1834"/>
                                          </p:stCondLst>
                                        </p:cTn>
                                        <p:tgtEl>
                                          <p:spTgt spid="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down)">
                                      <p:cBhvr>
                                        <p:cTn id="55" dur="580">
                                          <p:stCondLst>
                                            <p:cond delay="0"/>
                                          </p:stCondLst>
                                        </p:cTn>
                                        <p:tgtEl>
                                          <p:spTgt spid="5"/>
                                        </p:tgtEl>
                                      </p:cBhvr>
                                    </p:animEffect>
                                    <p:anim calcmode="lin" valueType="num">
                                      <p:cBhvr>
                                        <p:cTn id="5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1" dur="26">
                                          <p:stCondLst>
                                            <p:cond delay="650"/>
                                          </p:stCondLst>
                                        </p:cTn>
                                        <p:tgtEl>
                                          <p:spTgt spid="5"/>
                                        </p:tgtEl>
                                      </p:cBhvr>
                                      <p:to x="100000" y="60000"/>
                                    </p:animScale>
                                    <p:animScale>
                                      <p:cBhvr>
                                        <p:cTn id="62" dur="166" decel="50000">
                                          <p:stCondLst>
                                            <p:cond delay="676"/>
                                          </p:stCondLst>
                                        </p:cTn>
                                        <p:tgtEl>
                                          <p:spTgt spid="5"/>
                                        </p:tgtEl>
                                      </p:cBhvr>
                                      <p:to x="100000" y="100000"/>
                                    </p:animScale>
                                    <p:animScale>
                                      <p:cBhvr>
                                        <p:cTn id="63" dur="26">
                                          <p:stCondLst>
                                            <p:cond delay="1312"/>
                                          </p:stCondLst>
                                        </p:cTn>
                                        <p:tgtEl>
                                          <p:spTgt spid="5"/>
                                        </p:tgtEl>
                                      </p:cBhvr>
                                      <p:to x="100000" y="80000"/>
                                    </p:animScale>
                                    <p:animScale>
                                      <p:cBhvr>
                                        <p:cTn id="64" dur="166" decel="50000">
                                          <p:stCondLst>
                                            <p:cond delay="1338"/>
                                          </p:stCondLst>
                                        </p:cTn>
                                        <p:tgtEl>
                                          <p:spTgt spid="5"/>
                                        </p:tgtEl>
                                      </p:cBhvr>
                                      <p:to x="100000" y="100000"/>
                                    </p:animScale>
                                    <p:animScale>
                                      <p:cBhvr>
                                        <p:cTn id="65" dur="26">
                                          <p:stCondLst>
                                            <p:cond delay="1642"/>
                                          </p:stCondLst>
                                        </p:cTn>
                                        <p:tgtEl>
                                          <p:spTgt spid="5"/>
                                        </p:tgtEl>
                                      </p:cBhvr>
                                      <p:to x="100000" y="90000"/>
                                    </p:animScale>
                                    <p:animScale>
                                      <p:cBhvr>
                                        <p:cTn id="66" dur="166" decel="50000">
                                          <p:stCondLst>
                                            <p:cond delay="1668"/>
                                          </p:stCondLst>
                                        </p:cTn>
                                        <p:tgtEl>
                                          <p:spTgt spid="5"/>
                                        </p:tgtEl>
                                      </p:cBhvr>
                                      <p:to x="100000" y="100000"/>
                                    </p:animScale>
                                    <p:animScale>
                                      <p:cBhvr>
                                        <p:cTn id="67" dur="26">
                                          <p:stCondLst>
                                            <p:cond delay="1808"/>
                                          </p:stCondLst>
                                        </p:cTn>
                                        <p:tgtEl>
                                          <p:spTgt spid="5"/>
                                        </p:tgtEl>
                                      </p:cBhvr>
                                      <p:to x="100000" y="95000"/>
                                    </p:animScale>
                                    <p:animScale>
                                      <p:cBhvr>
                                        <p:cTn id="68" dur="166" decel="50000">
                                          <p:stCondLst>
                                            <p:cond delay="1834"/>
                                          </p:stCondLst>
                                        </p:cTn>
                                        <p:tgtEl>
                                          <p:spTgt spid="5"/>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80">
                                          <p:stCondLst>
                                            <p:cond delay="0"/>
                                          </p:stCondLst>
                                        </p:cTn>
                                        <p:tgtEl>
                                          <p:spTgt spid="6"/>
                                        </p:tgtEl>
                                      </p:cBhvr>
                                    </p:animEffect>
                                    <p:anim calcmode="lin" valueType="num">
                                      <p:cBhvr>
                                        <p:cTn id="7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7" dur="26">
                                          <p:stCondLst>
                                            <p:cond delay="650"/>
                                          </p:stCondLst>
                                        </p:cTn>
                                        <p:tgtEl>
                                          <p:spTgt spid="6"/>
                                        </p:tgtEl>
                                      </p:cBhvr>
                                      <p:to x="100000" y="60000"/>
                                    </p:animScale>
                                    <p:animScale>
                                      <p:cBhvr>
                                        <p:cTn id="78" dur="166" decel="50000">
                                          <p:stCondLst>
                                            <p:cond delay="676"/>
                                          </p:stCondLst>
                                        </p:cTn>
                                        <p:tgtEl>
                                          <p:spTgt spid="6"/>
                                        </p:tgtEl>
                                      </p:cBhvr>
                                      <p:to x="100000" y="100000"/>
                                    </p:animScale>
                                    <p:animScale>
                                      <p:cBhvr>
                                        <p:cTn id="79" dur="26">
                                          <p:stCondLst>
                                            <p:cond delay="1312"/>
                                          </p:stCondLst>
                                        </p:cTn>
                                        <p:tgtEl>
                                          <p:spTgt spid="6"/>
                                        </p:tgtEl>
                                      </p:cBhvr>
                                      <p:to x="100000" y="80000"/>
                                    </p:animScale>
                                    <p:animScale>
                                      <p:cBhvr>
                                        <p:cTn id="80" dur="166" decel="50000">
                                          <p:stCondLst>
                                            <p:cond delay="1338"/>
                                          </p:stCondLst>
                                        </p:cTn>
                                        <p:tgtEl>
                                          <p:spTgt spid="6"/>
                                        </p:tgtEl>
                                      </p:cBhvr>
                                      <p:to x="100000" y="100000"/>
                                    </p:animScale>
                                    <p:animScale>
                                      <p:cBhvr>
                                        <p:cTn id="81" dur="26">
                                          <p:stCondLst>
                                            <p:cond delay="1642"/>
                                          </p:stCondLst>
                                        </p:cTn>
                                        <p:tgtEl>
                                          <p:spTgt spid="6"/>
                                        </p:tgtEl>
                                      </p:cBhvr>
                                      <p:to x="100000" y="90000"/>
                                    </p:animScale>
                                    <p:animScale>
                                      <p:cBhvr>
                                        <p:cTn id="82" dur="166" decel="50000">
                                          <p:stCondLst>
                                            <p:cond delay="1668"/>
                                          </p:stCondLst>
                                        </p:cTn>
                                        <p:tgtEl>
                                          <p:spTgt spid="6"/>
                                        </p:tgtEl>
                                      </p:cBhvr>
                                      <p:to x="100000" y="100000"/>
                                    </p:animScale>
                                    <p:animScale>
                                      <p:cBhvr>
                                        <p:cTn id="83" dur="26">
                                          <p:stCondLst>
                                            <p:cond delay="1808"/>
                                          </p:stCondLst>
                                        </p:cTn>
                                        <p:tgtEl>
                                          <p:spTgt spid="6"/>
                                        </p:tgtEl>
                                      </p:cBhvr>
                                      <p:to x="100000" y="95000"/>
                                    </p:animScale>
                                    <p:animScale>
                                      <p:cBhvr>
                                        <p:cTn id="84" dur="166" decel="50000">
                                          <p:stCondLst>
                                            <p:cond delay="1834"/>
                                          </p:stCondLst>
                                        </p:cTn>
                                        <p:tgtEl>
                                          <p:spTgt spid="6"/>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down)">
                                      <p:cBhvr>
                                        <p:cTn id="87" dur="580">
                                          <p:stCondLst>
                                            <p:cond delay="0"/>
                                          </p:stCondLst>
                                        </p:cTn>
                                        <p:tgtEl>
                                          <p:spTgt spid="7"/>
                                        </p:tgtEl>
                                      </p:cBhvr>
                                    </p:animEffect>
                                    <p:anim calcmode="lin" valueType="num">
                                      <p:cBhvr>
                                        <p:cTn id="8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3" dur="26">
                                          <p:stCondLst>
                                            <p:cond delay="650"/>
                                          </p:stCondLst>
                                        </p:cTn>
                                        <p:tgtEl>
                                          <p:spTgt spid="7"/>
                                        </p:tgtEl>
                                      </p:cBhvr>
                                      <p:to x="100000" y="60000"/>
                                    </p:animScale>
                                    <p:animScale>
                                      <p:cBhvr>
                                        <p:cTn id="94" dur="166" decel="50000">
                                          <p:stCondLst>
                                            <p:cond delay="676"/>
                                          </p:stCondLst>
                                        </p:cTn>
                                        <p:tgtEl>
                                          <p:spTgt spid="7"/>
                                        </p:tgtEl>
                                      </p:cBhvr>
                                      <p:to x="100000" y="100000"/>
                                    </p:animScale>
                                    <p:animScale>
                                      <p:cBhvr>
                                        <p:cTn id="95" dur="26">
                                          <p:stCondLst>
                                            <p:cond delay="1312"/>
                                          </p:stCondLst>
                                        </p:cTn>
                                        <p:tgtEl>
                                          <p:spTgt spid="7"/>
                                        </p:tgtEl>
                                      </p:cBhvr>
                                      <p:to x="100000" y="80000"/>
                                    </p:animScale>
                                    <p:animScale>
                                      <p:cBhvr>
                                        <p:cTn id="96" dur="166" decel="50000">
                                          <p:stCondLst>
                                            <p:cond delay="1338"/>
                                          </p:stCondLst>
                                        </p:cTn>
                                        <p:tgtEl>
                                          <p:spTgt spid="7"/>
                                        </p:tgtEl>
                                      </p:cBhvr>
                                      <p:to x="100000" y="100000"/>
                                    </p:animScale>
                                    <p:animScale>
                                      <p:cBhvr>
                                        <p:cTn id="97" dur="26">
                                          <p:stCondLst>
                                            <p:cond delay="1642"/>
                                          </p:stCondLst>
                                        </p:cTn>
                                        <p:tgtEl>
                                          <p:spTgt spid="7"/>
                                        </p:tgtEl>
                                      </p:cBhvr>
                                      <p:to x="100000" y="90000"/>
                                    </p:animScale>
                                    <p:animScale>
                                      <p:cBhvr>
                                        <p:cTn id="98" dur="166" decel="50000">
                                          <p:stCondLst>
                                            <p:cond delay="1668"/>
                                          </p:stCondLst>
                                        </p:cTn>
                                        <p:tgtEl>
                                          <p:spTgt spid="7"/>
                                        </p:tgtEl>
                                      </p:cBhvr>
                                      <p:to x="100000" y="100000"/>
                                    </p:animScale>
                                    <p:animScale>
                                      <p:cBhvr>
                                        <p:cTn id="99" dur="26">
                                          <p:stCondLst>
                                            <p:cond delay="1808"/>
                                          </p:stCondLst>
                                        </p:cTn>
                                        <p:tgtEl>
                                          <p:spTgt spid="7"/>
                                        </p:tgtEl>
                                      </p:cBhvr>
                                      <p:to x="100000" y="95000"/>
                                    </p:animScale>
                                    <p:animScale>
                                      <p:cBhvr>
                                        <p:cTn id="100" dur="166" decel="50000">
                                          <p:stCondLst>
                                            <p:cond delay="1834"/>
                                          </p:stCondLst>
                                        </p:cTn>
                                        <p:tgtEl>
                                          <p:spTgt spid="7"/>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wipe(down)">
                                      <p:cBhvr>
                                        <p:cTn id="103" dur="580">
                                          <p:stCondLst>
                                            <p:cond delay="0"/>
                                          </p:stCondLst>
                                        </p:cTn>
                                        <p:tgtEl>
                                          <p:spTgt spid="10"/>
                                        </p:tgtEl>
                                      </p:cBhvr>
                                    </p:animEffect>
                                    <p:anim calcmode="lin" valueType="num">
                                      <p:cBhvr>
                                        <p:cTn id="10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9" dur="26">
                                          <p:stCondLst>
                                            <p:cond delay="650"/>
                                          </p:stCondLst>
                                        </p:cTn>
                                        <p:tgtEl>
                                          <p:spTgt spid="10"/>
                                        </p:tgtEl>
                                      </p:cBhvr>
                                      <p:to x="100000" y="60000"/>
                                    </p:animScale>
                                    <p:animScale>
                                      <p:cBhvr>
                                        <p:cTn id="110" dur="166" decel="50000">
                                          <p:stCondLst>
                                            <p:cond delay="676"/>
                                          </p:stCondLst>
                                        </p:cTn>
                                        <p:tgtEl>
                                          <p:spTgt spid="10"/>
                                        </p:tgtEl>
                                      </p:cBhvr>
                                      <p:to x="100000" y="100000"/>
                                    </p:animScale>
                                    <p:animScale>
                                      <p:cBhvr>
                                        <p:cTn id="111" dur="26">
                                          <p:stCondLst>
                                            <p:cond delay="1312"/>
                                          </p:stCondLst>
                                        </p:cTn>
                                        <p:tgtEl>
                                          <p:spTgt spid="10"/>
                                        </p:tgtEl>
                                      </p:cBhvr>
                                      <p:to x="100000" y="80000"/>
                                    </p:animScale>
                                    <p:animScale>
                                      <p:cBhvr>
                                        <p:cTn id="112" dur="166" decel="50000">
                                          <p:stCondLst>
                                            <p:cond delay="1338"/>
                                          </p:stCondLst>
                                        </p:cTn>
                                        <p:tgtEl>
                                          <p:spTgt spid="10"/>
                                        </p:tgtEl>
                                      </p:cBhvr>
                                      <p:to x="100000" y="100000"/>
                                    </p:animScale>
                                    <p:animScale>
                                      <p:cBhvr>
                                        <p:cTn id="113" dur="26">
                                          <p:stCondLst>
                                            <p:cond delay="1642"/>
                                          </p:stCondLst>
                                        </p:cTn>
                                        <p:tgtEl>
                                          <p:spTgt spid="10"/>
                                        </p:tgtEl>
                                      </p:cBhvr>
                                      <p:to x="100000" y="90000"/>
                                    </p:animScale>
                                    <p:animScale>
                                      <p:cBhvr>
                                        <p:cTn id="114" dur="166" decel="50000">
                                          <p:stCondLst>
                                            <p:cond delay="1668"/>
                                          </p:stCondLst>
                                        </p:cTn>
                                        <p:tgtEl>
                                          <p:spTgt spid="10"/>
                                        </p:tgtEl>
                                      </p:cBhvr>
                                      <p:to x="100000" y="100000"/>
                                    </p:animScale>
                                    <p:animScale>
                                      <p:cBhvr>
                                        <p:cTn id="115" dur="26">
                                          <p:stCondLst>
                                            <p:cond delay="1808"/>
                                          </p:stCondLst>
                                        </p:cTn>
                                        <p:tgtEl>
                                          <p:spTgt spid="10"/>
                                        </p:tgtEl>
                                      </p:cBhvr>
                                      <p:to x="100000" y="95000"/>
                                    </p:animScale>
                                    <p:animScale>
                                      <p:cBhvr>
                                        <p:cTn id="116" dur="166" decel="50000">
                                          <p:stCondLst>
                                            <p:cond delay="1834"/>
                                          </p:stCondLst>
                                        </p:cTn>
                                        <p:tgtEl>
                                          <p:spTgt spid="10"/>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wipe(down)">
                                      <p:cBhvr>
                                        <p:cTn id="119" dur="580">
                                          <p:stCondLst>
                                            <p:cond delay="0"/>
                                          </p:stCondLst>
                                        </p:cTn>
                                        <p:tgtEl>
                                          <p:spTgt spid="11"/>
                                        </p:tgtEl>
                                      </p:cBhvr>
                                    </p:animEffect>
                                    <p:anim calcmode="lin" valueType="num">
                                      <p:cBhvr>
                                        <p:cTn id="1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5" dur="26">
                                          <p:stCondLst>
                                            <p:cond delay="650"/>
                                          </p:stCondLst>
                                        </p:cTn>
                                        <p:tgtEl>
                                          <p:spTgt spid="11"/>
                                        </p:tgtEl>
                                      </p:cBhvr>
                                      <p:to x="100000" y="60000"/>
                                    </p:animScale>
                                    <p:animScale>
                                      <p:cBhvr>
                                        <p:cTn id="126" dur="166" decel="50000">
                                          <p:stCondLst>
                                            <p:cond delay="676"/>
                                          </p:stCondLst>
                                        </p:cTn>
                                        <p:tgtEl>
                                          <p:spTgt spid="11"/>
                                        </p:tgtEl>
                                      </p:cBhvr>
                                      <p:to x="100000" y="100000"/>
                                    </p:animScale>
                                    <p:animScale>
                                      <p:cBhvr>
                                        <p:cTn id="127" dur="26">
                                          <p:stCondLst>
                                            <p:cond delay="1312"/>
                                          </p:stCondLst>
                                        </p:cTn>
                                        <p:tgtEl>
                                          <p:spTgt spid="11"/>
                                        </p:tgtEl>
                                      </p:cBhvr>
                                      <p:to x="100000" y="80000"/>
                                    </p:animScale>
                                    <p:animScale>
                                      <p:cBhvr>
                                        <p:cTn id="128" dur="166" decel="50000">
                                          <p:stCondLst>
                                            <p:cond delay="1338"/>
                                          </p:stCondLst>
                                        </p:cTn>
                                        <p:tgtEl>
                                          <p:spTgt spid="11"/>
                                        </p:tgtEl>
                                      </p:cBhvr>
                                      <p:to x="100000" y="100000"/>
                                    </p:animScale>
                                    <p:animScale>
                                      <p:cBhvr>
                                        <p:cTn id="129" dur="26">
                                          <p:stCondLst>
                                            <p:cond delay="1642"/>
                                          </p:stCondLst>
                                        </p:cTn>
                                        <p:tgtEl>
                                          <p:spTgt spid="11"/>
                                        </p:tgtEl>
                                      </p:cBhvr>
                                      <p:to x="100000" y="90000"/>
                                    </p:animScale>
                                    <p:animScale>
                                      <p:cBhvr>
                                        <p:cTn id="130" dur="166" decel="50000">
                                          <p:stCondLst>
                                            <p:cond delay="1668"/>
                                          </p:stCondLst>
                                        </p:cTn>
                                        <p:tgtEl>
                                          <p:spTgt spid="11"/>
                                        </p:tgtEl>
                                      </p:cBhvr>
                                      <p:to x="100000" y="100000"/>
                                    </p:animScale>
                                    <p:animScale>
                                      <p:cBhvr>
                                        <p:cTn id="131" dur="26">
                                          <p:stCondLst>
                                            <p:cond delay="1808"/>
                                          </p:stCondLst>
                                        </p:cTn>
                                        <p:tgtEl>
                                          <p:spTgt spid="11"/>
                                        </p:tgtEl>
                                      </p:cBhvr>
                                      <p:to x="100000" y="95000"/>
                                    </p:animScale>
                                    <p:animScale>
                                      <p:cBhvr>
                                        <p:cTn id="132" dur="166" decel="50000">
                                          <p:stCondLst>
                                            <p:cond delay="1834"/>
                                          </p:stCondLst>
                                        </p:cTn>
                                        <p:tgtEl>
                                          <p:spTgt spid="11"/>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12"/>
                                        </p:tgtEl>
                                        <p:attrNameLst>
                                          <p:attrName>style.visibility</p:attrName>
                                        </p:attrNameLst>
                                      </p:cBhvr>
                                      <p:to>
                                        <p:strVal val="visible"/>
                                      </p:to>
                                    </p:set>
                                    <p:animEffect transition="in" filter="wipe(down)">
                                      <p:cBhvr>
                                        <p:cTn id="135" dur="580">
                                          <p:stCondLst>
                                            <p:cond delay="0"/>
                                          </p:stCondLst>
                                        </p:cTn>
                                        <p:tgtEl>
                                          <p:spTgt spid="12"/>
                                        </p:tgtEl>
                                      </p:cBhvr>
                                    </p:animEffect>
                                    <p:anim calcmode="lin" valueType="num">
                                      <p:cBhvr>
                                        <p:cTn id="13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41" dur="26">
                                          <p:stCondLst>
                                            <p:cond delay="650"/>
                                          </p:stCondLst>
                                        </p:cTn>
                                        <p:tgtEl>
                                          <p:spTgt spid="12"/>
                                        </p:tgtEl>
                                      </p:cBhvr>
                                      <p:to x="100000" y="60000"/>
                                    </p:animScale>
                                    <p:animScale>
                                      <p:cBhvr>
                                        <p:cTn id="142" dur="166" decel="50000">
                                          <p:stCondLst>
                                            <p:cond delay="676"/>
                                          </p:stCondLst>
                                        </p:cTn>
                                        <p:tgtEl>
                                          <p:spTgt spid="12"/>
                                        </p:tgtEl>
                                      </p:cBhvr>
                                      <p:to x="100000" y="100000"/>
                                    </p:animScale>
                                    <p:animScale>
                                      <p:cBhvr>
                                        <p:cTn id="143" dur="26">
                                          <p:stCondLst>
                                            <p:cond delay="1312"/>
                                          </p:stCondLst>
                                        </p:cTn>
                                        <p:tgtEl>
                                          <p:spTgt spid="12"/>
                                        </p:tgtEl>
                                      </p:cBhvr>
                                      <p:to x="100000" y="80000"/>
                                    </p:animScale>
                                    <p:animScale>
                                      <p:cBhvr>
                                        <p:cTn id="144" dur="166" decel="50000">
                                          <p:stCondLst>
                                            <p:cond delay="1338"/>
                                          </p:stCondLst>
                                        </p:cTn>
                                        <p:tgtEl>
                                          <p:spTgt spid="12"/>
                                        </p:tgtEl>
                                      </p:cBhvr>
                                      <p:to x="100000" y="100000"/>
                                    </p:animScale>
                                    <p:animScale>
                                      <p:cBhvr>
                                        <p:cTn id="145" dur="26">
                                          <p:stCondLst>
                                            <p:cond delay="1642"/>
                                          </p:stCondLst>
                                        </p:cTn>
                                        <p:tgtEl>
                                          <p:spTgt spid="12"/>
                                        </p:tgtEl>
                                      </p:cBhvr>
                                      <p:to x="100000" y="90000"/>
                                    </p:animScale>
                                    <p:animScale>
                                      <p:cBhvr>
                                        <p:cTn id="146" dur="166" decel="50000">
                                          <p:stCondLst>
                                            <p:cond delay="1668"/>
                                          </p:stCondLst>
                                        </p:cTn>
                                        <p:tgtEl>
                                          <p:spTgt spid="12"/>
                                        </p:tgtEl>
                                      </p:cBhvr>
                                      <p:to x="100000" y="100000"/>
                                    </p:animScale>
                                    <p:animScale>
                                      <p:cBhvr>
                                        <p:cTn id="147" dur="26">
                                          <p:stCondLst>
                                            <p:cond delay="1808"/>
                                          </p:stCondLst>
                                        </p:cTn>
                                        <p:tgtEl>
                                          <p:spTgt spid="12"/>
                                        </p:tgtEl>
                                      </p:cBhvr>
                                      <p:to x="100000" y="95000"/>
                                    </p:animScale>
                                    <p:animScale>
                                      <p:cBhvr>
                                        <p:cTn id="148" dur="166" decel="50000">
                                          <p:stCondLst>
                                            <p:cond delay="1834"/>
                                          </p:stCondLst>
                                        </p:cTn>
                                        <p:tgtEl>
                                          <p:spTgt spid="12"/>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14"/>
                                        </p:tgtEl>
                                        <p:attrNameLst>
                                          <p:attrName>style.visibility</p:attrName>
                                        </p:attrNameLst>
                                      </p:cBhvr>
                                      <p:to>
                                        <p:strVal val="visible"/>
                                      </p:to>
                                    </p:set>
                                    <p:animEffect transition="in" filter="wipe(down)">
                                      <p:cBhvr>
                                        <p:cTn id="151" dur="580">
                                          <p:stCondLst>
                                            <p:cond delay="0"/>
                                          </p:stCondLst>
                                        </p:cTn>
                                        <p:tgtEl>
                                          <p:spTgt spid="14"/>
                                        </p:tgtEl>
                                      </p:cBhvr>
                                    </p:animEffect>
                                    <p:anim calcmode="lin" valueType="num">
                                      <p:cBhvr>
                                        <p:cTn id="1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57" dur="26">
                                          <p:stCondLst>
                                            <p:cond delay="650"/>
                                          </p:stCondLst>
                                        </p:cTn>
                                        <p:tgtEl>
                                          <p:spTgt spid="14"/>
                                        </p:tgtEl>
                                      </p:cBhvr>
                                      <p:to x="100000" y="60000"/>
                                    </p:animScale>
                                    <p:animScale>
                                      <p:cBhvr>
                                        <p:cTn id="158" dur="166" decel="50000">
                                          <p:stCondLst>
                                            <p:cond delay="676"/>
                                          </p:stCondLst>
                                        </p:cTn>
                                        <p:tgtEl>
                                          <p:spTgt spid="14"/>
                                        </p:tgtEl>
                                      </p:cBhvr>
                                      <p:to x="100000" y="100000"/>
                                    </p:animScale>
                                    <p:animScale>
                                      <p:cBhvr>
                                        <p:cTn id="159" dur="26">
                                          <p:stCondLst>
                                            <p:cond delay="1312"/>
                                          </p:stCondLst>
                                        </p:cTn>
                                        <p:tgtEl>
                                          <p:spTgt spid="14"/>
                                        </p:tgtEl>
                                      </p:cBhvr>
                                      <p:to x="100000" y="80000"/>
                                    </p:animScale>
                                    <p:animScale>
                                      <p:cBhvr>
                                        <p:cTn id="160" dur="166" decel="50000">
                                          <p:stCondLst>
                                            <p:cond delay="1338"/>
                                          </p:stCondLst>
                                        </p:cTn>
                                        <p:tgtEl>
                                          <p:spTgt spid="14"/>
                                        </p:tgtEl>
                                      </p:cBhvr>
                                      <p:to x="100000" y="100000"/>
                                    </p:animScale>
                                    <p:animScale>
                                      <p:cBhvr>
                                        <p:cTn id="161" dur="26">
                                          <p:stCondLst>
                                            <p:cond delay="1642"/>
                                          </p:stCondLst>
                                        </p:cTn>
                                        <p:tgtEl>
                                          <p:spTgt spid="14"/>
                                        </p:tgtEl>
                                      </p:cBhvr>
                                      <p:to x="100000" y="90000"/>
                                    </p:animScale>
                                    <p:animScale>
                                      <p:cBhvr>
                                        <p:cTn id="162" dur="166" decel="50000">
                                          <p:stCondLst>
                                            <p:cond delay="1668"/>
                                          </p:stCondLst>
                                        </p:cTn>
                                        <p:tgtEl>
                                          <p:spTgt spid="14"/>
                                        </p:tgtEl>
                                      </p:cBhvr>
                                      <p:to x="100000" y="100000"/>
                                    </p:animScale>
                                    <p:animScale>
                                      <p:cBhvr>
                                        <p:cTn id="163" dur="26">
                                          <p:stCondLst>
                                            <p:cond delay="1808"/>
                                          </p:stCondLst>
                                        </p:cTn>
                                        <p:tgtEl>
                                          <p:spTgt spid="14"/>
                                        </p:tgtEl>
                                      </p:cBhvr>
                                      <p:to x="100000" y="95000"/>
                                    </p:animScale>
                                    <p:animScale>
                                      <p:cBhvr>
                                        <p:cTn id="16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animBg="1"/>
      <p:bldP spid="11"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p:nvPr/>
        </p:nvGrpSpPr>
        <p:grpSpPr>
          <a:xfrm>
            <a:off x="637941" y="1428388"/>
            <a:ext cx="11039451" cy="3350756"/>
            <a:chOff x="623888" y="1690577"/>
            <a:chExt cx="5261535" cy="4686897"/>
          </a:xfrm>
        </p:grpSpPr>
        <p:sp>
          <p:nvSpPr>
            <p:cNvPr id="3"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5"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3030" y="1544263"/>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6" name="Freeform 32"/>
          <p:cNvSpPr/>
          <p:nvPr/>
        </p:nvSpPr>
        <p:spPr>
          <a:xfrm>
            <a:off x="637941" y="1585265"/>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Dikdörtgen 6"/>
          <p:cNvSpPr/>
          <p:nvPr/>
        </p:nvSpPr>
        <p:spPr>
          <a:xfrm>
            <a:off x="903530" y="2467429"/>
            <a:ext cx="10631605" cy="1754326"/>
          </a:xfrm>
          <a:prstGeom prst="rect">
            <a:avLst/>
          </a:prstGeom>
        </p:spPr>
        <p:txBody>
          <a:bodyPr wrap="square">
            <a:spAutoFit/>
          </a:bodyPr>
          <a:lstStyle/>
          <a:p>
            <a:pPr>
              <a:lnSpc>
                <a:spcPct val="150000"/>
              </a:lnSpc>
            </a:pPr>
            <a:r>
              <a:rPr lang="tr-TR" dirty="0" smtClean="0">
                <a:latin typeface="Calibri" panose="020F0502020204030204" pitchFamily="34" charset="0"/>
              </a:rPr>
              <a:t>Ayrıca </a:t>
            </a:r>
            <a:r>
              <a:rPr lang="tr-TR" dirty="0">
                <a:latin typeface="Calibri" panose="020F0502020204030204" pitchFamily="34" charset="0"/>
              </a:rPr>
              <a:t>Matematik modüllerini almak için Türkçe dersi modül 1’den başarılı olma ön koşulu vardır. Buna göre öğrencinin Matematik dersinden İYEP’e dahil olabilmesi için Türkçe dersinde İYEP kapsamı dışında olması veya Türkçe dersinde İYEP’e modül 2 ve modül 3’ten dahil olması gereklidir. Türkçe İYEP modül 1’e dahil olan öğrenciler matematik modüllerini Türkçe İYEP modül 2’ye geçtiğinde almaya başlarlar.</a:t>
            </a:r>
            <a:endParaRPr lang="tr-TR" b="1" dirty="0">
              <a:latin typeface="Calibri" panose="020F0502020204030204" pitchFamily="34" charset="0"/>
            </a:endParaRPr>
          </a:p>
        </p:txBody>
      </p:sp>
      <p:sp>
        <p:nvSpPr>
          <p:cNvPr id="8"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655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80">
                                          <p:stCondLst>
                                            <p:cond delay="0"/>
                                          </p:stCondLst>
                                        </p:cTn>
                                        <p:tgtEl>
                                          <p:spTgt spid="7"/>
                                        </p:tgtEl>
                                      </p:cBhvr>
                                    </p:animEffect>
                                    <p:anim calcmode="lin" valueType="num">
                                      <p:cBhvr>
                                        <p:cTn id="5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1" dur="26">
                                          <p:stCondLst>
                                            <p:cond delay="650"/>
                                          </p:stCondLst>
                                        </p:cTn>
                                        <p:tgtEl>
                                          <p:spTgt spid="7"/>
                                        </p:tgtEl>
                                      </p:cBhvr>
                                      <p:to x="100000" y="60000"/>
                                    </p:animScale>
                                    <p:animScale>
                                      <p:cBhvr>
                                        <p:cTn id="62" dur="166" decel="50000">
                                          <p:stCondLst>
                                            <p:cond delay="676"/>
                                          </p:stCondLst>
                                        </p:cTn>
                                        <p:tgtEl>
                                          <p:spTgt spid="7"/>
                                        </p:tgtEl>
                                      </p:cBhvr>
                                      <p:to x="100000" y="100000"/>
                                    </p:animScale>
                                    <p:animScale>
                                      <p:cBhvr>
                                        <p:cTn id="63" dur="26">
                                          <p:stCondLst>
                                            <p:cond delay="1312"/>
                                          </p:stCondLst>
                                        </p:cTn>
                                        <p:tgtEl>
                                          <p:spTgt spid="7"/>
                                        </p:tgtEl>
                                      </p:cBhvr>
                                      <p:to x="100000" y="80000"/>
                                    </p:animScale>
                                    <p:animScale>
                                      <p:cBhvr>
                                        <p:cTn id="64" dur="166" decel="50000">
                                          <p:stCondLst>
                                            <p:cond delay="1338"/>
                                          </p:stCondLst>
                                        </p:cTn>
                                        <p:tgtEl>
                                          <p:spTgt spid="7"/>
                                        </p:tgtEl>
                                      </p:cBhvr>
                                      <p:to x="100000" y="100000"/>
                                    </p:animScale>
                                    <p:animScale>
                                      <p:cBhvr>
                                        <p:cTn id="65" dur="26">
                                          <p:stCondLst>
                                            <p:cond delay="1642"/>
                                          </p:stCondLst>
                                        </p:cTn>
                                        <p:tgtEl>
                                          <p:spTgt spid="7"/>
                                        </p:tgtEl>
                                      </p:cBhvr>
                                      <p:to x="100000" y="90000"/>
                                    </p:animScale>
                                    <p:animScale>
                                      <p:cBhvr>
                                        <p:cTn id="66" dur="166" decel="50000">
                                          <p:stCondLst>
                                            <p:cond delay="1668"/>
                                          </p:stCondLst>
                                        </p:cTn>
                                        <p:tgtEl>
                                          <p:spTgt spid="7"/>
                                        </p:tgtEl>
                                      </p:cBhvr>
                                      <p:to x="100000" y="100000"/>
                                    </p:animScale>
                                    <p:animScale>
                                      <p:cBhvr>
                                        <p:cTn id="67" dur="26">
                                          <p:stCondLst>
                                            <p:cond delay="1808"/>
                                          </p:stCondLst>
                                        </p:cTn>
                                        <p:tgtEl>
                                          <p:spTgt spid="7"/>
                                        </p:tgtEl>
                                      </p:cBhvr>
                                      <p:to x="100000" y="95000"/>
                                    </p:animScale>
                                    <p:animScale>
                                      <p:cBhvr>
                                        <p:cTn id="6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p:nvPr/>
        </p:nvGrpSpPr>
        <p:grpSpPr>
          <a:xfrm>
            <a:off x="576274" y="975584"/>
            <a:ext cx="11039451" cy="4374338"/>
            <a:chOff x="623888" y="1690577"/>
            <a:chExt cx="5261535" cy="4686897"/>
          </a:xfrm>
        </p:grpSpPr>
        <p:sp>
          <p:nvSpPr>
            <p:cNvPr id="3"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5"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1363" y="1091459"/>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6" name="Freeform 32"/>
          <p:cNvSpPr/>
          <p:nvPr/>
        </p:nvSpPr>
        <p:spPr>
          <a:xfrm>
            <a:off x="576274" y="1132461"/>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Dikdörtgen 6"/>
          <p:cNvSpPr/>
          <p:nvPr/>
        </p:nvSpPr>
        <p:spPr>
          <a:xfrm>
            <a:off x="841857" y="2013402"/>
            <a:ext cx="10631605" cy="2585323"/>
          </a:xfrm>
          <a:prstGeom prst="rect">
            <a:avLst/>
          </a:prstGeom>
        </p:spPr>
        <p:txBody>
          <a:bodyPr wrap="square">
            <a:spAutoFit/>
          </a:bodyPr>
          <a:lstStyle/>
          <a:p>
            <a:pPr>
              <a:lnSpc>
                <a:spcPct val="150000"/>
              </a:lnSpc>
            </a:pPr>
            <a:r>
              <a:rPr lang="tr-TR" dirty="0" smtClean="0"/>
              <a:t>     </a:t>
            </a:r>
            <a:r>
              <a:rPr lang="tr-TR" dirty="0" smtClean="0">
                <a:latin typeface="Calibri" panose="020F0502020204030204" pitchFamily="34" charset="0"/>
              </a:rPr>
              <a:t>Kesme </a:t>
            </a:r>
            <a:r>
              <a:rPr lang="tr-TR" dirty="0">
                <a:latin typeface="Calibri" panose="020F0502020204030204" pitchFamily="34" charset="0"/>
              </a:rPr>
              <a:t>puanlarına göre öğrencilerin </a:t>
            </a:r>
            <a:r>
              <a:rPr lang="tr-TR" dirty="0" smtClean="0">
                <a:latin typeface="Calibri" panose="020F0502020204030204" pitchFamily="34" charset="0"/>
              </a:rPr>
              <a:t>Matematik </a:t>
            </a:r>
            <a:r>
              <a:rPr lang="tr-TR" dirty="0">
                <a:latin typeface="Calibri" panose="020F0502020204030204" pitchFamily="34" charset="0"/>
              </a:rPr>
              <a:t>dersinden İYEP kapsamına alınması ve modüllere yerleştirilmesi aşağıdaki ilkelere göre olacaktır</a:t>
            </a:r>
            <a:r>
              <a:rPr lang="tr-TR" dirty="0" smtClean="0">
                <a:latin typeface="Calibri" panose="020F0502020204030204" pitchFamily="34" charset="0"/>
              </a:rPr>
              <a:t>:</a:t>
            </a:r>
          </a:p>
          <a:p>
            <a:pPr marL="285750" indent="-285750">
              <a:lnSpc>
                <a:spcPct val="150000"/>
              </a:lnSpc>
              <a:buFont typeface="Wingdings" panose="05000000000000000000" pitchFamily="2" charset="2"/>
              <a:buChar char="Ø"/>
            </a:pPr>
            <a:r>
              <a:rPr lang="tr-TR" dirty="0">
                <a:latin typeface="Calibri" panose="020F0502020204030204" pitchFamily="34" charset="0"/>
              </a:rPr>
              <a:t>Modül 3 toplam puanı 3 ve üzerinde olan öğrenciler </a:t>
            </a:r>
            <a:r>
              <a:rPr lang="tr-TR" b="1" dirty="0">
                <a:latin typeface="Calibri" panose="020F0502020204030204" pitchFamily="34" charset="0"/>
              </a:rPr>
              <a:t>İYEP dışında tutulacaktır. </a:t>
            </a:r>
            <a:endParaRPr lang="tr-TR" b="1" dirty="0" smtClean="0">
              <a:latin typeface="Calibri" panose="020F0502020204030204" pitchFamily="34" charset="0"/>
            </a:endParaRPr>
          </a:p>
          <a:p>
            <a:pPr marL="285750" indent="-285750">
              <a:lnSpc>
                <a:spcPct val="150000"/>
              </a:lnSpc>
              <a:buFont typeface="Wingdings" panose="05000000000000000000" pitchFamily="2" charset="2"/>
              <a:buChar char="Ø"/>
            </a:pPr>
            <a:r>
              <a:rPr lang="tr-TR" dirty="0" smtClean="0">
                <a:latin typeface="Calibri" panose="020F0502020204030204" pitchFamily="34" charset="0"/>
              </a:rPr>
              <a:t>Modül </a:t>
            </a:r>
            <a:r>
              <a:rPr lang="tr-TR" dirty="0">
                <a:latin typeface="Calibri" panose="020F0502020204030204" pitchFamily="34" charset="0"/>
              </a:rPr>
              <a:t>3 puanı 3’ten düşük ve modül 2 puanı 7,5’ten yüksek öğrenciler </a:t>
            </a:r>
            <a:r>
              <a:rPr lang="tr-TR" b="1" dirty="0">
                <a:latin typeface="Calibri" panose="020F0502020204030204" pitchFamily="34" charset="0"/>
              </a:rPr>
              <a:t>İYEP MODÜL 3’e yerleşecektir. </a:t>
            </a:r>
            <a:endParaRPr lang="tr-TR" b="1" dirty="0" smtClean="0">
              <a:latin typeface="Calibri" panose="020F0502020204030204" pitchFamily="34" charset="0"/>
            </a:endParaRPr>
          </a:p>
          <a:p>
            <a:pPr marL="285750" indent="-285750">
              <a:lnSpc>
                <a:spcPct val="150000"/>
              </a:lnSpc>
              <a:buFont typeface="Wingdings" panose="05000000000000000000" pitchFamily="2" charset="2"/>
              <a:buChar char="Ø"/>
            </a:pPr>
            <a:r>
              <a:rPr lang="tr-TR" dirty="0" smtClean="0">
                <a:latin typeface="Calibri" panose="020F0502020204030204" pitchFamily="34" charset="0"/>
              </a:rPr>
              <a:t>Modül </a:t>
            </a:r>
            <a:r>
              <a:rPr lang="tr-TR" dirty="0">
                <a:latin typeface="Calibri" panose="020F0502020204030204" pitchFamily="34" charset="0"/>
              </a:rPr>
              <a:t>2 puanı 7’den düşük ve modül 1 puanı 4,5’ten yüksek olan öğrenciler </a:t>
            </a:r>
            <a:r>
              <a:rPr lang="tr-TR" b="1" dirty="0">
                <a:latin typeface="Calibri" panose="020F0502020204030204" pitchFamily="34" charset="0"/>
              </a:rPr>
              <a:t>İYEP MODÜL 2’ye </a:t>
            </a:r>
            <a:r>
              <a:rPr lang="tr-TR" b="1" dirty="0" smtClean="0">
                <a:latin typeface="Calibri" panose="020F0502020204030204" pitchFamily="34" charset="0"/>
              </a:rPr>
              <a:t>yerleşecektir.</a:t>
            </a:r>
          </a:p>
          <a:p>
            <a:pPr marL="285750" indent="-285750">
              <a:lnSpc>
                <a:spcPct val="150000"/>
              </a:lnSpc>
              <a:buFont typeface="Wingdings" panose="05000000000000000000" pitchFamily="2" charset="2"/>
              <a:buChar char="Ø"/>
            </a:pPr>
            <a:r>
              <a:rPr lang="tr-TR" dirty="0" smtClean="0">
                <a:latin typeface="Calibri" panose="020F0502020204030204" pitchFamily="34" charset="0"/>
              </a:rPr>
              <a:t>Modül </a:t>
            </a:r>
            <a:r>
              <a:rPr lang="tr-TR" dirty="0">
                <a:latin typeface="Calibri" panose="020F0502020204030204" pitchFamily="34" charset="0"/>
              </a:rPr>
              <a:t>1 puanı 4,5’ten düşük olan öğrenciler </a:t>
            </a:r>
            <a:r>
              <a:rPr lang="tr-TR" b="1" dirty="0">
                <a:latin typeface="Calibri" panose="020F0502020204030204" pitchFamily="34" charset="0"/>
              </a:rPr>
              <a:t>İYEP MODÜL 1’e yerleşecektir.</a:t>
            </a:r>
          </a:p>
        </p:txBody>
      </p:sp>
      <p:sp>
        <p:nvSpPr>
          <p:cNvPr id="8"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9432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80">
                                          <p:stCondLst>
                                            <p:cond delay="0"/>
                                          </p:stCondLst>
                                        </p:cTn>
                                        <p:tgtEl>
                                          <p:spTgt spid="7"/>
                                        </p:tgtEl>
                                      </p:cBhvr>
                                    </p:animEffect>
                                    <p:anim calcmode="lin" valueType="num">
                                      <p:cBhvr>
                                        <p:cTn id="5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1" dur="26">
                                          <p:stCondLst>
                                            <p:cond delay="650"/>
                                          </p:stCondLst>
                                        </p:cTn>
                                        <p:tgtEl>
                                          <p:spTgt spid="7"/>
                                        </p:tgtEl>
                                      </p:cBhvr>
                                      <p:to x="100000" y="60000"/>
                                    </p:animScale>
                                    <p:animScale>
                                      <p:cBhvr>
                                        <p:cTn id="62" dur="166" decel="50000">
                                          <p:stCondLst>
                                            <p:cond delay="676"/>
                                          </p:stCondLst>
                                        </p:cTn>
                                        <p:tgtEl>
                                          <p:spTgt spid="7"/>
                                        </p:tgtEl>
                                      </p:cBhvr>
                                      <p:to x="100000" y="100000"/>
                                    </p:animScale>
                                    <p:animScale>
                                      <p:cBhvr>
                                        <p:cTn id="63" dur="26">
                                          <p:stCondLst>
                                            <p:cond delay="1312"/>
                                          </p:stCondLst>
                                        </p:cTn>
                                        <p:tgtEl>
                                          <p:spTgt spid="7"/>
                                        </p:tgtEl>
                                      </p:cBhvr>
                                      <p:to x="100000" y="80000"/>
                                    </p:animScale>
                                    <p:animScale>
                                      <p:cBhvr>
                                        <p:cTn id="64" dur="166" decel="50000">
                                          <p:stCondLst>
                                            <p:cond delay="1338"/>
                                          </p:stCondLst>
                                        </p:cTn>
                                        <p:tgtEl>
                                          <p:spTgt spid="7"/>
                                        </p:tgtEl>
                                      </p:cBhvr>
                                      <p:to x="100000" y="100000"/>
                                    </p:animScale>
                                    <p:animScale>
                                      <p:cBhvr>
                                        <p:cTn id="65" dur="26">
                                          <p:stCondLst>
                                            <p:cond delay="1642"/>
                                          </p:stCondLst>
                                        </p:cTn>
                                        <p:tgtEl>
                                          <p:spTgt spid="7"/>
                                        </p:tgtEl>
                                      </p:cBhvr>
                                      <p:to x="100000" y="90000"/>
                                    </p:animScale>
                                    <p:animScale>
                                      <p:cBhvr>
                                        <p:cTn id="66" dur="166" decel="50000">
                                          <p:stCondLst>
                                            <p:cond delay="1668"/>
                                          </p:stCondLst>
                                        </p:cTn>
                                        <p:tgtEl>
                                          <p:spTgt spid="7"/>
                                        </p:tgtEl>
                                      </p:cBhvr>
                                      <p:to x="100000" y="100000"/>
                                    </p:animScale>
                                    <p:animScale>
                                      <p:cBhvr>
                                        <p:cTn id="67" dur="26">
                                          <p:stCondLst>
                                            <p:cond delay="1808"/>
                                          </p:stCondLst>
                                        </p:cTn>
                                        <p:tgtEl>
                                          <p:spTgt spid="7"/>
                                        </p:tgtEl>
                                      </p:cBhvr>
                                      <p:to x="100000" y="95000"/>
                                    </p:animScale>
                                    <p:animScale>
                                      <p:cBhvr>
                                        <p:cTn id="6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8531" y="1272992"/>
            <a:ext cx="11354937" cy="5016758"/>
          </a:xfrm>
          <a:prstGeom prst="rect">
            <a:avLst/>
          </a:prstGeom>
        </p:spPr>
        <p:txBody>
          <a:bodyPr wrap="square">
            <a:spAutoFit/>
          </a:bodyPr>
          <a:lstStyle/>
          <a:p>
            <a:pPr marL="285750" indent="-285750">
              <a:buFont typeface="Wingdings" panose="05000000000000000000" pitchFamily="2" charset="2"/>
              <a:buChar char="Ø"/>
            </a:pPr>
            <a:r>
              <a:rPr lang="tr-TR" sz="2000" b="1" dirty="0">
                <a:solidFill>
                  <a:srgbClr val="663A77"/>
                </a:solidFill>
                <a:latin typeface="Calibri" panose="020F0502020204030204" pitchFamily="34" charset="0"/>
                <a:ea typeface="微软雅黑" panose="020B0503020204020204" pitchFamily="34" charset="-122"/>
                <a:cs typeface="方正兰亭细黑_GBK_M" pitchFamily="2" charset="2"/>
              </a:rPr>
              <a:t>Elinizde bulunan kitapçıkta 30 soru vardır. </a:t>
            </a:r>
          </a:p>
          <a:p>
            <a:pPr lvl="0" indent="-285750">
              <a:buFont typeface="Wingdings" panose="05000000000000000000" pitchFamily="2" charset="2"/>
              <a:buChar char="Ø"/>
            </a:pPr>
            <a:r>
              <a:rPr lang="tr-TR" sz="2000" b="1" dirty="0">
                <a:solidFill>
                  <a:srgbClr val="00AF92"/>
                </a:solidFill>
                <a:latin typeface="Calibri" panose="020F0502020204030204" pitchFamily="34" charset="0"/>
                <a:ea typeface="Microsoft YaHei" panose="020B0503020204020204" pitchFamily="34" charset="-122"/>
              </a:rPr>
              <a:t>Soruların tamamı açık uçlu olup cevap öğrenciler tarafından oluşturulacaktır.</a:t>
            </a:r>
          </a:p>
          <a:p>
            <a:pPr lvl="0" indent="-285750">
              <a:buFont typeface="Wingdings" panose="05000000000000000000" pitchFamily="2" charset="2"/>
              <a:buChar char="Ø"/>
            </a:pPr>
            <a:r>
              <a:rPr lang="tr-TR" sz="2000" b="1" dirty="0">
                <a:solidFill>
                  <a:srgbClr val="C00000"/>
                </a:solidFill>
                <a:latin typeface="Calibri" panose="020F0502020204030204" pitchFamily="34" charset="0"/>
                <a:ea typeface="微软雅黑" panose="020B0503020204020204" pitchFamily="34" charset="-122"/>
                <a:cs typeface="方正兰亭细黑_GBK_M" pitchFamily="2" charset="2"/>
              </a:rPr>
              <a:t>Bu formda yer alan soruları cevaplamak için gereken süre 2 ders saati olarak öngörülmüştür. Ancak uygulama bu süreden daha az veya daha fazla olacak şekilde yapılabilir. Aşağıda bu durumlar açıklanmıştır:</a:t>
            </a:r>
          </a:p>
          <a:p>
            <a:pPr marL="914400" lvl="3" indent="-285750">
              <a:buFont typeface="Wingdings" panose="05000000000000000000" pitchFamily="2" charset="2"/>
              <a:buChar char="§"/>
            </a:pPr>
            <a:r>
              <a:rPr lang="tr-TR" sz="2000" b="1" dirty="0">
                <a:solidFill>
                  <a:srgbClr val="C00000"/>
                </a:solidFill>
                <a:latin typeface="Calibri" panose="020F0502020204030204" pitchFamily="34" charset="0"/>
                <a:ea typeface="微软雅黑" panose="020B0503020204020204" pitchFamily="34" charset="-122"/>
                <a:cs typeface="方正兰亭细黑_GBK_M" pitchFamily="2" charset="2"/>
              </a:rPr>
              <a:t>Uygulama öğrenci grubunun ihtiyaçları (sıkılma, konsantrasyonun azalması, fizyolojik ihtiyaçların karşılanması gibi) göz önünde bulundurularak teneffüsü kapsayacak veya teneffüste ara verilip takip eden derste devam edilecek şekilde yapılabilir. </a:t>
            </a:r>
          </a:p>
          <a:p>
            <a:pPr marL="914400" lvl="3" indent="-285750">
              <a:buFont typeface="Wingdings" panose="05000000000000000000" pitchFamily="2" charset="2"/>
              <a:buChar char="§"/>
            </a:pPr>
            <a:r>
              <a:rPr lang="tr-TR" sz="2000" b="1" dirty="0">
                <a:solidFill>
                  <a:srgbClr val="C00000"/>
                </a:solidFill>
                <a:latin typeface="Calibri" panose="020F0502020204030204" pitchFamily="34" charset="0"/>
                <a:ea typeface="微软雅黑" panose="020B0503020204020204" pitchFamily="34" charset="-122"/>
                <a:cs typeface="方正兰亭细黑_GBK_M" pitchFamily="2" charset="2"/>
              </a:rPr>
              <a:t>Uygulamaya teneffüste ara verildiği durumda kitapçıkların öğrencilerden toplanması ve evrakın güvenliğinin sağlanması gerekmektedir. </a:t>
            </a:r>
          </a:p>
          <a:p>
            <a:pPr marL="914400" lvl="3" indent="-342900">
              <a:buFont typeface="Wingdings" panose="05000000000000000000" pitchFamily="2" charset="2"/>
              <a:buChar char="§"/>
            </a:pPr>
            <a:r>
              <a:rPr lang="tr-TR" sz="2000" b="1" dirty="0">
                <a:solidFill>
                  <a:srgbClr val="C00000"/>
                </a:solidFill>
                <a:latin typeface="Calibri" panose="020F0502020204030204" pitchFamily="34" charset="0"/>
                <a:ea typeface="微软雅黑" panose="020B0503020204020204" pitchFamily="34" charset="-122"/>
                <a:cs typeface="方正兰亭细黑_GBK_M" pitchFamily="2" charset="2"/>
              </a:rPr>
              <a:t>Öğrencilerin tüm soruları cevaplaması için gereken süre iki ders saatini geçtiği durumlarda öğrencilerin tüm sorulara göz atabilmesi için bir ders saatini geçmeyecek şekilde ek süre verilebilir. </a:t>
            </a:r>
          </a:p>
          <a:p>
            <a:pPr lvl="0" indent="-285750">
              <a:buFont typeface="Wingdings" panose="05000000000000000000" pitchFamily="2" charset="2"/>
              <a:buChar char="Ø"/>
            </a:pPr>
            <a:r>
              <a:rPr lang="tr-TR" sz="2000" b="1" dirty="0">
                <a:solidFill>
                  <a:schemeClr val="accent5">
                    <a:lumMod val="50000"/>
                  </a:schemeClr>
                </a:solidFill>
                <a:latin typeface="Calibri" panose="020F0502020204030204" pitchFamily="34" charset="0"/>
                <a:ea typeface="微软雅黑" panose="020B0503020204020204" pitchFamily="34" charset="-122"/>
                <a:cs typeface="方正兰亭细黑_GBK_M" pitchFamily="2" charset="2"/>
              </a:rPr>
              <a:t>Sınav güvenliğini sağlamak amacıyla öğrencilerin birbiriyle konuşması, öğretmenden yardım istemesi, kitap defter elektronik cihaz gibi kaynakları kullanması veya öğretmenlerin öğrencilere cevabı söylemesi, cevap hakkında bilgi vermesi vs. kesinlikle yasaktır. </a:t>
            </a:r>
          </a:p>
        </p:txBody>
      </p:sp>
      <p:sp>
        <p:nvSpPr>
          <p:cNvPr id="3" name="Dikdörtgen 2"/>
          <p:cNvSpPr/>
          <p:nvPr/>
        </p:nvSpPr>
        <p:spPr>
          <a:xfrm>
            <a:off x="1175009" y="528652"/>
            <a:ext cx="9497684" cy="584775"/>
          </a:xfrm>
          <a:prstGeom prst="rect">
            <a:avLst/>
          </a:prstGeom>
        </p:spPr>
        <p:txBody>
          <a:bodyPr wrap="square">
            <a:spAutoFit/>
          </a:bodyPr>
          <a:lstStyle/>
          <a:p>
            <a:pPr algn="ctr"/>
            <a:r>
              <a:rPr kumimoji="1" lang="tr-TR" sz="3200" b="1" dirty="0" smtClean="0">
                <a:solidFill>
                  <a:srgbClr val="004E8F"/>
                </a:solidFill>
                <a:latin typeface="Calibri" panose="020F0502020204030204" pitchFamily="34" charset="0"/>
                <a:ea typeface="Tahoma" pitchFamily="34" charset="0"/>
                <a:cs typeface="Tahoma" pitchFamily="34" charset="0"/>
              </a:rPr>
              <a:t>Matematik </a:t>
            </a:r>
            <a:r>
              <a:rPr kumimoji="1" lang="tr-TR" sz="3200" b="1" dirty="0">
                <a:solidFill>
                  <a:srgbClr val="004E8F"/>
                </a:solidFill>
                <a:latin typeface="Calibri" panose="020F0502020204030204" pitchFamily="34" charset="0"/>
                <a:ea typeface="Tahoma" pitchFamily="34" charset="0"/>
                <a:cs typeface="Tahoma" pitchFamily="34" charset="0"/>
              </a:rPr>
              <a:t>Testi A Kitapçığı İçin Uygulama </a:t>
            </a:r>
            <a:r>
              <a:rPr kumimoji="1" lang="tr-TR" sz="3200" b="1" dirty="0" smtClean="0">
                <a:solidFill>
                  <a:srgbClr val="004E8F"/>
                </a:solidFill>
                <a:latin typeface="Calibri" panose="020F0502020204030204" pitchFamily="34" charset="0"/>
                <a:ea typeface="Tahoma" pitchFamily="34" charset="0"/>
                <a:cs typeface="Tahoma" pitchFamily="34" charset="0"/>
              </a:rPr>
              <a:t>Yönergesi</a:t>
            </a:r>
            <a:endParaRPr kumimoji="1" lang="tr-TR" sz="3200" b="1" dirty="0">
              <a:solidFill>
                <a:srgbClr val="004E8F"/>
              </a:solidFill>
              <a:latin typeface="Calibri" panose="020F0502020204030204" pitchFamily="34" charset="0"/>
              <a:ea typeface="Tahoma" pitchFamily="34" charset="0"/>
              <a:cs typeface="Tahoma" pitchFamily="34" charset="0"/>
            </a:endParaRPr>
          </a:p>
        </p:txBody>
      </p:sp>
      <p:sp>
        <p:nvSpPr>
          <p:cNvPr id="4"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1826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313898" y="1106182"/>
            <a:ext cx="3651517" cy="1200329"/>
          </a:xfrm>
          <a:prstGeom prst="rect">
            <a:avLst/>
          </a:prstGeom>
        </p:spPr>
        <p:txBody>
          <a:bodyPr wrap="square">
            <a:spAutoFit/>
          </a:bodyPr>
          <a:lstStyle/>
          <a:p>
            <a:pPr algn="r"/>
            <a:r>
              <a:rPr lang="tr-TR" dirty="0">
                <a:latin typeface="Calibri" panose="020F0502020204030204" pitchFamily="34" charset="0"/>
              </a:rPr>
              <a:t>Formda yer alan sorulara verilen cevapların okunması uygulamayı yapan öğretmen tarafından yapılacaktır.</a:t>
            </a:r>
          </a:p>
        </p:txBody>
      </p:sp>
      <p:sp>
        <p:nvSpPr>
          <p:cNvPr id="13" name="Dikdörtgen 12"/>
          <p:cNvSpPr/>
          <p:nvPr/>
        </p:nvSpPr>
        <p:spPr>
          <a:xfrm>
            <a:off x="229403" y="4450499"/>
            <a:ext cx="3820505" cy="1754326"/>
          </a:xfrm>
          <a:prstGeom prst="rect">
            <a:avLst/>
          </a:prstGeom>
        </p:spPr>
        <p:txBody>
          <a:bodyPr wrap="square">
            <a:spAutoFit/>
          </a:bodyPr>
          <a:lstStyle/>
          <a:p>
            <a:pPr lvl="0" algn="r"/>
            <a:r>
              <a:rPr lang="tr-TR" dirty="0">
                <a:latin typeface="Calibri" panose="020F0502020204030204" pitchFamily="34" charset="0"/>
              </a:rPr>
              <a:t>Öğrencilerin doğru cevabı tüm işlemleri yaparak göstermesinin yanında bazı işlemleri veya işlemlerin tamamını zihinden yaparak sonucun sadece değerini göstermesi de doğru cevap olarak kabul edilecektir.  </a:t>
            </a:r>
          </a:p>
        </p:txBody>
      </p:sp>
      <p:sp>
        <p:nvSpPr>
          <p:cNvPr id="14" name="Dikdörtgen 13"/>
          <p:cNvSpPr/>
          <p:nvPr/>
        </p:nvSpPr>
        <p:spPr>
          <a:xfrm>
            <a:off x="8011236" y="1079410"/>
            <a:ext cx="3839270" cy="1200329"/>
          </a:xfrm>
          <a:prstGeom prst="rect">
            <a:avLst/>
          </a:prstGeom>
        </p:spPr>
        <p:txBody>
          <a:bodyPr wrap="square">
            <a:spAutoFit/>
          </a:bodyPr>
          <a:lstStyle/>
          <a:p>
            <a:pPr lvl="0"/>
            <a:r>
              <a:rPr lang="tr-TR" dirty="0">
                <a:latin typeface="Calibri" panose="020F0502020204030204" pitchFamily="34" charset="0"/>
              </a:rPr>
              <a:t>Her bir öğrencinin her bir soruya verdiği cevap doğru, yanlış yada erişilmemiş şeklinde e-okul modülüne kaydedilecektir. </a:t>
            </a:r>
          </a:p>
        </p:txBody>
      </p:sp>
      <p:sp>
        <p:nvSpPr>
          <p:cNvPr id="15" name="Dikdörtgen 14"/>
          <p:cNvSpPr/>
          <p:nvPr/>
        </p:nvSpPr>
        <p:spPr>
          <a:xfrm>
            <a:off x="8011236" y="3919257"/>
            <a:ext cx="3839270" cy="2585323"/>
          </a:xfrm>
          <a:prstGeom prst="rect">
            <a:avLst/>
          </a:prstGeom>
        </p:spPr>
        <p:txBody>
          <a:bodyPr wrap="square">
            <a:spAutoFit/>
          </a:bodyPr>
          <a:lstStyle/>
          <a:p>
            <a:pPr lvl="0"/>
            <a:r>
              <a:rPr lang="tr-TR" dirty="0">
                <a:latin typeface="Calibri" panose="020F0502020204030204" pitchFamily="34" charset="0"/>
              </a:rPr>
              <a:t>Öğretmenler sonucu tam doğru cevabı gösterenler için </a:t>
            </a:r>
            <a:r>
              <a:rPr lang="tr-TR" b="1" dirty="0">
                <a:solidFill>
                  <a:srgbClr val="C00000"/>
                </a:solidFill>
                <a:latin typeface="Calibri" panose="020F0502020204030204" pitchFamily="34" charset="0"/>
              </a:rPr>
              <a:t>doğru</a:t>
            </a:r>
            <a:r>
              <a:rPr lang="tr-TR" dirty="0">
                <a:latin typeface="Calibri" panose="020F0502020204030204" pitchFamily="34" charset="0"/>
              </a:rPr>
              <a:t>, soru üzerinde karalama/işaretleme yapan (herhangi bir nokta veya çizgi dahi karalama olarak kabul edilmektedir) ancak tam doğru cevabı gösteremeyenler için </a:t>
            </a:r>
            <a:r>
              <a:rPr lang="tr-TR" b="1" dirty="0">
                <a:solidFill>
                  <a:srgbClr val="C00000"/>
                </a:solidFill>
                <a:latin typeface="Calibri" panose="020F0502020204030204" pitchFamily="34" charset="0"/>
              </a:rPr>
              <a:t>yanlış</a:t>
            </a:r>
            <a:r>
              <a:rPr lang="tr-TR" dirty="0">
                <a:latin typeface="Calibri" panose="020F0502020204030204" pitchFamily="34" charset="0"/>
              </a:rPr>
              <a:t>, soru üzerinde hiçbir karalama/işaretleme yapmayanlar için </a:t>
            </a:r>
            <a:r>
              <a:rPr lang="tr-TR" b="1" dirty="0">
                <a:solidFill>
                  <a:srgbClr val="C00000"/>
                </a:solidFill>
                <a:latin typeface="Calibri" panose="020F0502020204030204" pitchFamily="34" charset="0"/>
              </a:rPr>
              <a:t>erişilmemiş</a:t>
            </a:r>
            <a:r>
              <a:rPr lang="tr-TR" dirty="0">
                <a:latin typeface="Calibri" panose="020F0502020204030204" pitchFamily="34" charset="0"/>
              </a:rPr>
              <a:t> şeklinde kaydedecektir.    </a:t>
            </a:r>
          </a:p>
        </p:txBody>
      </p:sp>
      <p:cxnSp>
        <p:nvCxnSpPr>
          <p:cNvPr id="16" name="직선 연결선 250"/>
          <p:cNvCxnSpPr/>
          <p:nvPr/>
        </p:nvCxnSpPr>
        <p:spPr>
          <a:xfrm flipH="1">
            <a:off x="7340047" y="2138395"/>
            <a:ext cx="575654" cy="516528"/>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0" name="직선 연결선 250"/>
          <p:cNvCxnSpPr/>
          <p:nvPr/>
        </p:nvCxnSpPr>
        <p:spPr>
          <a:xfrm>
            <a:off x="4135272" y="2138395"/>
            <a:ext cx="787146" cy="584767"/>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3" name="직선 연결선 250"/>
          <p:cNvCxnSpPr/>
          <p:nvPr/>
        </p:nvCxnSpPr>
        <p:spPr>
          <a:xfrm flipV="1">
            <a:off x="4135272" y="4248649"/>
            <a:ext cx="797221" cy="593939"/>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7" name="직선 연결선 250"/>
          <p:cNvCxnSpPr/>
          <p:nvPr/>
        </p:nvCxnSpPr>
        <p:spPr>
          <a:xfrm flipH="1" flipV="1">
            <a:off x="7390343" y="4450499"/>
            <a:ext cx="514452" cy="35401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grpSp>
        <p:nvGrpSpPr>
          <p:cNvPr id="32" name="组合 1"/>
          <p:cNvGrpSpPr/>
          <p:nvPr/>
        </p:nvGrpSpPr>
        <p:grpSpPr>
          <a:xfrm>
            <a:off x="4446089" y="1889649"/>
            <a:ext cx="3321364" cy="3293102"/>
            <a:chOff x="2939653" y="2055320"/>
            <a:chExt cx="3321364" cy="3293102"/>
          </a:xfrm>
        </p:grpSpPr>
        <p:sp>
          <p:nvSpPr>
            <p:cNvPr id="33" name="饼形 15"/>
            <p:cNvSpPr/>
            <p:nvPr/>
          </p:nvSpPr>
          <p:spPr>
            <a:xfrm>
              <a:off x="3093899" y="2181306"/>
              <a:ext cx="3167118" cy="3167116"/>
            </a:xfrm>
            <a:prstGeom prst="pie">
              <a:avLst>
                <a:gd name="adj1" fmla="val 0"/>
                <a:gd name="adj2" fmla="val 5400000"/>
              </a:avLst>
            </a:prstGeom>
            <a:solidFill>
              <a:srgbClr val="7C2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34" name="饼形 16"/>
            <p:cNvSpPr/>
            <p:nvPr/>
          </p:nvSpPr>
          <p:spPr>
            <a:xfrm flipV="1">
              <a:off x="3093899" y="2055634"/>
              <a:ext cx="3167118" cy="3167116"/>
            </a:xfrm>
            <a:prstGeom prst="pie">
              <a:avLst>
                <a:gd name="adj1" fmla="val 0"/>
                <a:gd name="adj2" fmla="val 54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35" name="饼形 17"/>
            <p:cNvSpPr/>
            <p:nvPr/>
          </p:nvSpPr>
          <p:spPr>
            <a:xfrm flipH="1">
              <a:off x="2939653" y="2180992"/>
              <a:ext cx="3167118" cy="3167116"/>
            </a:xfrm>
            <a:prstGeom prst="pie">
              <a:avLst>
                <a:gd name="adj1" fmla="val 0"/>
                <a:gd name="adj2" fmla="val 5400000"/>
              </a:avLst>
            </a:prstGeom>
            <a:solidFill>
              <a:srgbClr val="7C2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36" name="饼形 18"/>
            <p:cNvSpPr/>
            <p:nvPr/>
          </p:nvSpPr>
          <p:spPr>
            <a:xfrm flipH="1" flipV="1">
              <a:off x="2939653" y="2055320"/>
              <a:ext cx="3167118" cy="3167116"/>
            </a:xfrm>
            <a:prstGeom prst="pie">
              <a:avLst>
                <a:gd name="adj1" fmla="val 0"/>
                <a:gd name="adj2" fmla="val 5400000"/>
              </a:avLst>
            </a:prstGeom>
            <a:solidFill>
              <a:srgbClr val="7C2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37" name="椭圆 20"/>
            <p:cNvSpPr/>
            <p:nvPr/>
          </p:nvSpPr>
          <p:spPr>
            <a:xfrm>
              <a:off x="3775288" y="2867300"/>
              <a:ext cx="1650092" cy="1650092"/>
            </a:xfrm>
            <a:prstGeom prst="ellipse">
              <a:avLst/>
            </a:prstGeom>
            <a:solidFill>
              <a:schemeClr val="bg1"/>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sz="2800" b="1" dirty="0">
                <a:solidFill>
                  <a:srgbClr val="7C233E"/>
                </a:solidFill>
                <a:latin typeface="微软雅黑" panose="020B0503020204020204" pitchFamily="34" charset="-122"/>
                <a:ea typeface="微软雅黑" panose="020B0503020204020204" pitchFamily="34" charset="-122"/>
              </a:endParaRPr>
            </a:p>
          </p:txBody>
        </p:sp>
        <p:sp>
          <p:nvSpPr>
            <p:cNvPr id="38" name="文本框 21"/>
            <p:cNvSpPr txBox="1"/>
            <p:nvPr/>
          </p:nvSpPr>
          <p:spPr>
            <a:xfrm>
              <a:off x="3294891" y="2451801"/>
              <a:ext cx="769257" cy="830997"/>
            </a:xfrm>
            <a:prstGeom prst="rect">
              <a:avLst/>
            </a:prstGeom>
            <a:noFill/>
          </p:spPr>
          <p:txBody>
            <a:bodyPr wrap="square" rtlCol="0">
              <a:spAutoFit/>
            </a:bodyPr>
            <a:lstStyle/>
            <a:p>
              <a:pPr algn="ctr"/>
              <a:r>
                <a:rPr lang="tr-TR" altLang="zh-HK" sz="4800" b="1" dirty="0">
                  <a:solidFill>
                    <a:schemeClr val="bg1"/>
                  </a:solidFill>
                  <a:latin typeface="微软雅黑" panose="020B0503020204020204" pitchFamily="34" charset="-122"/>
                  <a:ea typeface="微软雅黑" panose="020B0503020204020204" pitchFamily="34" charset="-122"/>
                </a:rPr>
                <a:t>1</a:t>
              </a:r>
              <a:endParaRPr lang="zh-HK" altLang="en-US" sz="4800" b="1" dirty="0">
                <a:solidFill>
                  <a:schemeClr val="bg1"/>
                </a:solidFill>
                <a:latin typeface="微软雅黑" panose="020B0503020204020204" pitchFamily="34" charset="-122"/>
                <a:ea typeface="微软雅黑" panose="020B0503020204020204" pitchFamily="34" charset="-122"/>
              </a:endParaRPr>
            </a:p>
          </p:txBody>
        </p:sp>
        <p:sp>
          <p:nvSpPr>
            <p:cNvPr id="39" name="文本框 22"/>
            <p:cNvSpPr txBox="1"/>
            <p:nvPr/>
          </p:nvSpPr>
          <p:spPr>
            <a:xfrm>
              <a:off x="3294892" y="4084929"/>
              <a:ext cx="769257" cy="923330"/>
            </a:xfrm>
            <a:prstGeom prst="rect">
              <a:avLst/>
            </a:prstGeom>
            <a:noFill/>
          </p:spPr>
          <p:txBody>
            <a:bodyPr wrap="square" rtlCol="0">
              <a:spAutoFit/>
            </a:bodyPr>
            <a:lstStyle/>
            <a:p>
              <a:pPr algn="ctr"/>
              <a:r>
                <a:rPr lang="tr-TR" altLang="zh-HK" sz="5400" b="1" dirty="0">
                  <a:solidFill>
                    <a:schemeClr val="bg1"/>
                  </a:solidFill>
                  <a:latin typeface="微软雅黑" panose="020B0503020204020204" pitchFamily="34" charset="-122"/>
                  <a:ea typeface="微软雅黑" panose="020B0503020204020204" pitchFamily="34" charset="-122"/>
                </a:rPr>
                <a:t>4</a:t>
              </a:r>
              <a:endParaRPr lang="zh-HK" altLang="en-US" sz="5400" b="1" dirty="0">
                <a:solidFill>
                  <a:schemeClr val="bg1"/>
                </a:solidFill>
                <a:latin typeface="微软雅黑" panose="020B0503020204020204" pitchFamily="34" charset="-122"/>
                <a:ea typeface="微软雅黑" panose="020B0503020204020204" pitchFamily="34" charset="-122"/>
              </a:endParaRPr>
            </a:p>
          </p:txBody>
        </p:sp>
        <p:sp>
          <p:nvSpPr>
            <p:cNvPr id="40" name="文本框 23"/>
            <p:cNvSpPr txBox="1"/>
            <p:nvPr/>
          </p:nvSpPr>
          <p:spPr>
            <a:xfrm>
              <a:off x="5140069" y="4026873"/>
              <a:ext cx="769257" cy="923330"/>
            </a:xfrm>
            <a:prstGeom prst="rect">
              <a:avLst/>
            </a:prstGeom>
            <a:noFill/>
          </p:spPr>
          <p:txBody>
            <a:bodyPr wrap="square" rtlCol="0">
              <a:spAutoFit/>
            </a:bodyPr>
            <a:lstStyle/>
            <a:p>
              <a:pPr algn="ctr"/>
              <a:r>
                <a:rPr lang="tr-TR" altLang="zh-HK" sz="5400" b="1" dirty="0">
                  <a:solidFill>
                    <a:schemeClr val="bg1"/>
                  </a:solidFill>
                  <a:latin typeface="微软雅黑" panose="020B0503020204020204" pitchFamily="34" charset="-122"/>
                  <a:ea typeface="微软雅黑" panose="020B0503020204020204" pitchFamily="34" charset="-122"/>
                </a:rPr>
                <a:t>3</a:t>
              </a:r>
              <a:endParaRPr lang="zh-HK" altLang="en-US" sz="5400" b="1" dirty="0">
                <a:solidFill>
                  <a:schemeClr val="bg1"/>
                </a:solidFill>
                <a:latin typeface="微软雅黑" panose="020B0503020204020204" pitchFamily="34" charset="-122"/>
                <a:ea typeface="微软雅黑" panose="020B0503020204020204" pitchFamily="34" charset="-122"/>
              </a:endParaRPr>
            </a:p>
          </p:txBody>
        </p:sp>
        <p:sp>
          <p:nvSpPr>
            <p:cNvPr id="41" name="文本框 24"/>
            <p:cNvSpPr txBox="1"/>
            <p:nvPr/>
          </p:nvSpPr>
          <p:spPr>
            <a:xfrm>
              <a:off x="5125555" y="2471619"/>
              <a:ext cx="769257" cy="830997"/>
            </a:xfrm>
            <a:prstGeom prst="rect">
              <a:avLst/>
            </a:prstGeom>
            <a:noFill/>
          </p:spPr>
          <p:txBody>
            <a:bodyPr wrap="square" rtlCol="0">
              <a:spAutoFit/>
            </a:bodyPr>
            <a:lstStyle/>
            <a:p>
              <a:pPr algn="ctr"/>
              <a:r>
                <a:rPr lang="tr-TR" altLang="zh-CN" sz="4800" b="1" dirty="0" smtClean="0">
                  <a:solidFill>
                    <a:schemeClr val="bg1"/>
                  </a:solidFill>
                  <a:latin typeface="微软雅黑" panose="020B0503020204020204" pitchFamily="34" charset="-122"/>
                  <a:ea typeface="微软雅黑" panose="020B0503020204020204" pitchFamily="34" charset="-122"/>
                </a:rPr>
                <a:t>2</a:t>
              </a:r>
              <a:endParaRPr lang="en-US" altLang="zh-CN" sz="4800" b="1" dirty="0" smtClean="0">
                <a:solidFill>
                  <a:schemeClr val="bg1"/>
                </a:solidFill>
                <a:latin typeface="微软雅黑" panose="020B0503020204020204" pitchFamily="34" charset="-122"/>
                <a:ea typeface="微软雅黑" panose="020B0503020204020204" pitchFamily="34" charset="-122"/>
              </a:endParaRPr>
            </a:p>
          </p:txBody>
        </p:sp>
      </p:grpSp>
      <p:sp>
        <p:nvSpPr>
          <p:cNvPr id="58" name="Dikdörtgen 57"/>
          <p:cNvSpPr/>
          <p:nvPr/>
        </p:nvSpPr>
        <p:spPr>
          <a:xfrm>
            <a:off x="1134106" y="343465"/>
            <a:ext cx="9497684" cy="584775"/>
          </a:xfrm>
          <a:prstGeom prst="rect">
            <a:avLst/>
          </a:prstGeom>
        </p:spPr>
        <p:txBody>
          <a:bodyPr wrap="square">
            <a:spAutoFit/>
          </a:bodyPr>
          <a:lstStyle/>
          <a:p>
            <a:pPr algn="ctr"/>
            <a:r>
              <a:rPr kumimoji="1" lang="tr-TR" sz="3200" b="1" dirty="0" smtClean="0">
                <a:solidFill>
                  <a:srgbClr val="004E8F"/>
                </a:solidFill>
                <a:latin typeface="Calibri" panose="020F0502020204030204" pitchFamily="34" charset="0"/>
                <a:ea typeface="Tahoma" pitchFamily="34" charset="0"/>
                <a:cs typeface="Tahoma" pitchFamily="34" charset="0"/>
              </a:rPr>
              <a:t>Matematik </a:t>
            </a:r>
            <a:r>
              <a:rPr kumimoji="1" lang="tr-TR" sz="3200" b="1" dirty="0">
                <a:solidFill>
                  <a:srgbClr val="004E8F"/>
                </a:solidFill>
                <a:latin typeface="Calibri" panose="020F0502020204030204" pitchFamily="34" charset="0"/>
                <a:ea typeface="Tahoma" pitchFamily="34" charset="0"/>
                <a:cs typeface="Tahoma" pitchFamily="34" charset="0"/>
              </a:rPr>
              <a:t>Formu Puanlama </a:t>
            </a:r>
            <a:r>
              <a:rPr kumimoji="1" lang="tr-TR" sz="3200" b="1" dirty="0" smtClean="0">
                <a:solidFill>
                  <a:srgbClr val="004E8F"/>
                </a:solidFill>
                <a:latin typeface="Calibri" panose="020F0502020204030204" pitchFamily="34" charset="0"/>
                <a:ea typeface="Tahoma" pitchFamily="34" charset="0"/>
                <a:cs typeface="Tahoma" pitchFamily="34" charset="0"/>
              </a:rPr>
              <a:t>Yönergesi</a:t>
            </a:r>
            <a:endParaRPr kumimoji="1" lang="tr-TR" sz="3200" b="1" dirty="0">
              <a:solidFill>
                <a:srgbClr val="004E8F"/>
              </a:solidFill>
              <a:latin typeface="Calibri" panose="020F0502020204030204" pitchFamily="34" charset="0"/>
              <a:ea typeface="Tahoma" pitchFamily="34" charset="0"/>
              <a:cs typeface="Tahoma" pitchFamily="34" charset="0"/>
            </a:endParaRPr>
          </a:p>
        </p:txBody>
      </p:sp>
      <p:sp>
        <p:nvSpPr>
          <p:cNvPr id="59"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3245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anim calcmode="lin" valueType="num">
                                      <p:cBhvr>
                                        <p:cTn id="39" dur="1000" fill="hold"/>
                                        <p:tgtEl>
                                          <p:spTgt spid="15"/>
                                        </p:tgtEl>
                                        <p:attrNameLst>
                                          <p:attrName>ppt_x</p:attrName>
                                        </p:attrNameLst>
                                      </p:cBhvr>
                                      <p:tavLst>
                                        <p:tav tm="0">
                                          <p:val>
                                            <p:strVal val="#ppt_x"/>
                                          </p:val>
                                        </p:tav>
                                        <p:tav tm="100000">
                                          <p:val>
                                            <p:strVal val="#ppt_x"/>
                                          </p:val>
                                        </p:tav>
                                      </p:tavLst>
                                    </p:anim>
                                    <p:anim calcmode="lin" valueType="num">
                                      <p:cBhvr>
                                        <p:cTn id="4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04515" y="3079417"/>
            <a:ext cx="2986041" cy="2052141"/>
          </a:xfrm>
          <a:prstGeom prst="roundRect">
            <a:avLst>
              <a:gd name="adj" fmla="val 3230"/>
            </a:avLst>
          </a:prstGeom>
          <a:solidFill>
            <a:srgbClr val="003A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6" name="矩形 7"/>
          <p:cNvSpPr/>
          <p:nvPr/>
        </p:nvSpPr>
        <p:spPr>
          <a:xfrm>
            <a:off x="1504515" y="3787363"/>
            <a:ext cx="2904118" cy="748795"/>
          </a:xfrm>
          <a:prstGeom prst="rect">
            <a:avLst/>
          </a:prstGeom>
        </p:spPr>
        <p:txBody>
          <a:bodyPr wrap="square">
            <a:spAutoFit/>
          </a:bodyPr>
          <a:lstStyle/>
          <a:p>
            <a:pPr algn="ctr">
              <a:defRPr/>
            </a:pPr>
            <a:r>
              <a:rPr lang="tr-TR" sz="2133" b="1" dirty="0" smtClean="0">
                <a:solidFill>
                  <a:schemeClr val="bg1"/>
                </a:solidFill>
                <a:latin typeface="Calibri" panose="020F0502020204030204" pitchFamily="34" charset="0"/>
                <a:ea typeface="华文细黑" panose="02010600040101010101" pitchFamily="2" charset="-122"/>
              </a:rPr>
              <a:t>Tanıma-Yerleştirmeye </a:t>
            </a:r>
            <a:r>
              <a:rPr lang="tr-TR" sz="2133" b="1" dirty="0">
                <a:solidFill>
                  <a:schemeClr val="bg1"/>
                </a:solidFill>
                <a:latin typeface="Calibri" panose="020F0502020204030204" pitchFamily="34" charset="0"/>
                <a:ea typeface="华文细黑" panose="02010600040101010101" pitchFamily="2" charset="-122"/>
              </a:rPr>
              <a:t>Yönelik </a:t>
            </a:r>
            <a:r>
              <a:rPr lang="tr-TR" sz="2133" b="1" dirty="0" smtClean="0">
                <a:solidFill>
                  <a:schemeClr val="bg1"/>
                </a:solidFill>
                <a:latin typeface="Calibri" panose="020F0502020204030204" pitchFamily="34" charset="0"/>
                <a:ea typeface="华文细黑" panose="02010600040101010101" pitchFamily="2" charset="-122"/>
              </a:rPr>
              <a:t>Değerlendirme</a:t>
            </a:r>
            <a:endParaRPr lang="tr-TR" sz="2133" b="1" dirty="0">
              <a:solidFill>
                <a:schemeClr val="bg1"/>
              </a:solidFill>
              <a:latin typeface="Calibri" panose="020F0502020204030204" pitchFamily="34" charset="0"/>
              <a:ea typeface="华文细黑" panose="02010600040101010101" pitchFamily="2" charset="-122"/>
            </a:endParaRPr>
          </a:p>
        </p:txBody>
      </p:sp>
      <p:sp>
        <p:nvSpPr>
          <p:cNvPr id="17" name="椭圆 23"/>
          <p:cNvSpPr/>
          <p:nvPr/>
        </p:nvSpPr>
        <p:spPr>
          <a:xfrm>
            <a:off x="2423174" y="2555542"/>
            <a:ext cx="1066800" cy="1046162"/>
          </a:xfrm>
          <a:prstGeom prst="ellipse">
            <a:avLst/>
          </a:prstGeom>
          <a:solidFill>
            <a:srgbClr val="000000"/>
          </a:solidFill>
          <a:ln w="38100">
            <a:solidFill>
              <a:schemeClr val="bg1"/>
            </a:solidFill>
          </a:ln>
        </p:spPr>
        <p:txBody>
          <a:bodyPr lIns="121920" tIns="60960" rIns="121920" bIns="60960"/>
          <a:lstStyle/>
          <a:p>
            <a:pPr>
              <a:defRPr/>
            </a:pPr>
            <a:endParaRPr lang="zh-CN" altLang="en-US" sz="2133">
              <a:solidFill>
                <a:schemeClr val="bg1"/>
              </a:solidFill>
              <a:latin typeface="华文细黑" panose="02010600040101010101" pitchFamily="2" charset="-122"/>
              <a:ea typeface="华文细黑" panose="02010600040101010101" pitchFamily="2" charset="-122"/>
            </a:endParaRPr>
          </a:p>
        </p:txBody>
      </p:sp>
      <p:sp>
        <p:nvSpPr>
          <p:cNvPr id="20" name="矩形 27"/>
          <p:cNvSpPr>
            <a:spLocks noChangeArrowheads="1"/>
          </p:cNvSpPr>
          <p:nvPr/>
        </p:nvSpPr>
        <p:spPr bwMode="auto">
          <a:xfrm>
            <a:off x="2635899" y="2787317"/>
            <a:ext cx="639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3200">
                <a:solidFill>
                  <a:schemeClr val="bg1"/>
                </a:solidFill>
                <a:latin typeface="华文细黑" pitchFamily="2" charset="-122"/>
                <a:ea typeface="华文细黑" pitchFamily="2" charset="-122"/>
              </a:rPr>
              <a:t>01</a:t>
            </a:r>
            <a:endParaRPr lang="zh-CN" altLang="en-US" sz="3200">
              <a:solidFill>
                <a:schemeClr val="bg1"/>
              </a:solidFill>
              <a:latin typeface="华文细黑" pitchFamily="2" charset="-122"/>
              <a:ea typeface="华文细黑" pitchFamily="2" charset="-122"/>
            </a:endParaRPr>
          </a:p>
        </p:txBody>
      </p:sp>
      <p:sp>
        <p:nvSpPr>
          <p:cNvPr id="23" name="Dikdörtgen 22"/>
          <p:cNvSpPr/>
          <p:nvPr/>
        </p:nvSpPr>
        <p:spPr>
          <a:xfrm>
            <a:off x="1305211" y="611732"/>
            <a:ext cx="9497684" cy="584775"/>
          </a:xfrm>
          <a:prstGeom prst="rect">
            <a:avLst/>
          </a:prstGeom>
        </p:spPr>
        <p:txBody>
          <a:bodyPr wrap="square">
            <a:spAutoFit/>
          </a:bodyPr>
          <a:lstStyle/>
          <a:p>
            <a:pPr algn="ctr"/>
            <a:r>
              <a:rPr kumimoji="1" lang="tr-TR" altLang="zh-CN" sz="3200" b="1" dirty="0" smtClean="0">
                <a:solidFill>
                  <a:srgbClr val="004E8F"/>
                </a:solidFill>
                <a:latin typeface="Calibri" panose="020F0502020204030204" pitchFamily="34" charset="0"/>
                <a:ea typeface="Tahoma" pitchFamily="34" charset="0"/>
                <a:cs typeface="Tahoma" pitchFamily="34" charset="0"/>
              </a:rPr>
              <a:t>Değerlendirme ve Takip Süreci</a:t>
            </a:r>
            <a:endParaRPr kumimoji="1" lang="en-US" altLang="zh-CN" sz="3200" b="1" dirty="0">
              <a:solidFill>
                <a:srgbClr val="004E8F"/>
              </a:solidFill>
              <a:latin typeface="Calibri" panose="020F0502020204030204" pitchFamily="34" charset="0"/>
              <a:ea typeface="Tahoma" pitchFamily="34" charset="0"/>
              <a:cs typeface="Tahoma" pitchFamily="34" charset="0"/>
            </a:endParaRPr>
          </a:p>
        </p:txBody>
      </p:sp>
      <p:sp>
        <p:nvSpPr>
          <p:cNvPr id="24" name="Dikdörtgen 23"/>
          <p:cNvSpPr/>
          <p:nvPr/>
        </p:nvSpPr>
        <p:spPr>
          <a:xfrm>
            <a:off x="2236964" y="1616955"/>
            <a:ext cx="7800770" cy="400110"/>
          </a:xfrm>
          <a:prstGeom prst="rect">
            <a:avLst/>
          </a:prstGeom>
        </p:spPr>
        <p:txBody>
          <a:bodyPr wrap="square">
            <a:spAutoFit/>
          </a:bodyPr>
          <a:lstStyle/>
          <a:p>
            <a:r>
              <a:rPr lang="tr-TR" sz="2000" dirty="0" err="1">
                <a:latin typeface="Calibri" panose="020F0502020204030204" pitchFamily="34" charset="0"/>
              </a:rPr>
              <a:t>İYEP’te</a:t>
            </a:r>
            <a:r>
              <a:rPr lang="tr-TR" sz="2000" dirty="0">
                <a:latin typeface="Calibri" panose="020F0502020204030204" pitchFamily="34" charset="0"/>
              </a:rPr>
              <a:t> farklı amaçlara hizmet eden farklı değerlendirmeler yapılacaktır. </a:t>
            </a:r>
          </a:p>
        </p:txBody>
      </p:sp>
      <p:sp>
        <p:nvSpPr>
          <p:cNvPr id="33"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4" name="圆角矩形 1"/>
          <p:cNvSpPr/>
          <p:nvPr/>
        </p:nvSpPr>
        <p:spPr>
          <a:xfrm>
            <a:off x="4561033" y="3078623"/>
            <a:ext cx="2986041" cy="2052935"/>
          </a:xfrm>
          <a:prstGeom prst="roundRect">
            <a:avLst>
              <a:gd name="adj" fmla="val 3230"/>
            </a:avLst>
          </a:prstGeom>
          <a:solidFill>
            <a:srgbClr val="003A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35" name="矩形 7"/>
          <p:cNvSpPr/>
          <p:nvPr/>
        </p:nvSpPr>
        <p:spPr>
          <a:xfrm>
            <a:off x="4561033" y="3786569"/>
            <a:ext cx="2904118" cy="1077026"/>
          </a:xfrm>
          <a:prstGeom prst="rect">
            <a:avLst/>
          </a:prstGeom>
        </p:spPr>
        <p:txBody>
          <a:bodyPr wrap="square">
            <a:spAutoFit/>
          </a:bodyPr>
          <a:lstStyle/>
          <a:p>
            <a:pPr algn="ctr">
              <a:defRPr/>
            </a:pPr>
            <a:r>
              <a:rPr lang="tr-TR" sz="2133" b="1" dirty="0" smtClean="0">
                <a:solidFill>
                  <a:schemeClr val="bg1"/>
                </a:solidFill>
                <a:latin typeface="Calibri" panose="020F0502020204030204" pitchFamily="34" charset="0"/>
                <a:ea typeface="华文细黑" panose="02010600040101010101" pitchFamily="2" charset="-122"/>
              </a:rPr>
              <a:t>İzleme-Biçimlendirmeye </a:t>
            </a:r>
            <a:r>
              <a:rPr lang="tr-TR" sz="2133" b="1" dirty="0">
                <a:solidFill>
                  <a:schemeClr val="bg1"/>
                </a:solidFill>
                <a:latin typeface="Calibri" panose="020F0502020204030204" pitchFamily="34" charset="0"/>
                <a:ea typeface="华文细黑" panose="02010600040101010101" pitchFamily="2" charset="-122"/>
              </a:rPr>
              <a:t>Yönelik </a:t>
            </a:r>
            <a:r>
              <a:rPr lang="tr-TR" sz="2133" b="1" dirty="0" smtClean="0">
                <a:solidFill>
                  <a:schemeClr val="bg1"/>
                </a:solidFill>
                <a:latin typeface="Calibri" panose="020F0502020204030204" pitchFamily="34" charset="0"/>
                <a:ea typeface="华文细黑" panose="02010600040101010101" pitchFamily="2" charset="-122"/>
              </a:rPr>
              <a:t>Değerlendirme</a:t>
            </a:r>
            <a:endParaRPr lang="tr-TR" sz="2133" b="1" dirty="0">
              <a:solidFill>
                <a:schemeClr val="bg1"/>
              </a:solidFill>
              <a:latin typeface="Calibri" panose="020F0502020204030204" pitchFamily="34" charset="0"/>
              <a:ea typeface="华文细黑" panose="02010600040101010101" pitchFamily="2" charset="-122"/>
            </a:endParaRPr>
          </a:p>
          <a:p>
            <a:pPr algn="ctr">
              <a:defRPr/>
            </a:pPr>
            <a:endParaRPr lang="tr-TR" sz="2133" dirty="0">
              <a:solidFill>
                <a:schemeClr val="bg1"/>
              </a:solidFill>
              <a:latin typeface="Calibri" panose="020F0502020204030204" pitchFamily="34" charset="0"/>
              <a:ea typeface="华文细黑" panose="02010600040101010101" pitchFamily="2" charset="-122"/>
            </a:endParaRPr>
          </a:p>
        </p:txBody>
      </p:sp>
      <p:sp>
        <p:nvSpPr>
          <p:cNvPr id="36" name="椭圆 23"/>
          <p:cNvSpPr/>
          <p:nvPr/>
        </p:nvSpPr>
        <p:spPr>
          <a:xfrm>
            <a:off x="5479692" y="2554748"/>
            <a:ext cx="1066800" cy="1046162"/>
          </a:xfrm>
          <a:prstGeom prst="ellipse">
            <a:avLst/>
          </a:prstGeom>
          <a:solidFill>
            <a:srgbClr val="000000"/>
          </a:solidFill>
          <a:ln w="38100">
            <a:solidFill>
              <a:schemeClr val="bg1"/>
            </a:solidFill>
          </a:ln>
        </p:spPr>
        <p:txBody>
          <a:bodyPr lIns="121920" tIns="60960" rIns="121920" bIns="60960"/>
          <a:lstStyle/>
          <a:p>
            <a:pPr>
              <a:defRPr/>
            </a:pPr>
            <a:endParaRPr lang="zh-CN" altLang="en-US" sz="2133">
              <a:solidFill>
                <a:schemeClr val="bg1"/>
              </a:solidFill>
              <a:latin typeface="华文细黑" panose="02010600040101010101" pitchFamily="2" charset="-122"/>
              <a:ea typeface="华文细黑" panose="02010600040101010101" pitchFamily="2" charset="-122"/>
            </a:endParaRPr>
          </a:p>
        </p:txBody>
      </p:sp>
      <p:sp>
        <p:nvSpPr>
          <p:cNvPr id="37" name="矩形 27"/>
          <p:cNvSpPr>
            <a:spLocks noChangeArrowheads="1"/>
          </p:cNvSpPr>
          <p:nvPr/>
        </p:nvSpPr>
        <p:spPr bwMode="auto">
          <a:xfrm>
            <a:off x="5673103" y="2786236"/>
            <a:ext cx="6783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3200" dirty="0" smtClean="0">
                <a:solidFill>
                  <a:schemeClr val="bg1"/>
                </a:solidFill>
                <a:latin typeface="华文细黑" pitchFamily="2" charset="-122"/>
                <a:ea typeface="华文细黑" pitchFamily="2" charset="-122"/>
              </a:rPr>
              <a:t>0</a:t>
            </a:r>
            <a:r>
              <a:rPr lang="tr-TR" altLang="zh-CN" sz="3200" dirty="0" smtClean="0">
                <a:solidFill>
                  <a:schemeClr val="bg1"/>
                </a:solidFill>
                <a:latin typeface="华文细黑" pitchFamily="2" charset="-122"/>
                <a:ea typeface="华文细黑" pitchFamily="2" charset="-122"/>
              </a:rPr>
              <a:t>2</a:t>
            </a:r>
            <a:endParaRPr lang="zh-CN" altLang="en-US" sz="3200" dirty="0">
              <a:solidFill>
                <a:schemeClr val="bg1"/>
              </a:solidFill>
              <a:latin typeface="华文细黑" pitchFamily="2" charset="-122"/>
              <a:ea typeface="华文细黑" pitchFamily="2" charset="-122"/>
            </a:endParaRPr>
          </a:p>
        </p:txBody>
      </p:sp>
      <p:sp>
        <p:nvSpPr>
          <p:cNvPr id="38" name="圆角矩形 1"/>
          <p:cNvSpPr/>
          <p:nvPr/>
        </p:nvSpPr>
        <p:spPr>
          <a:xfrm>
            <a:off x="7617551" y="3079417"/>
            <a:ext cx="2986041" cy="2052141"/>
          </a:xfrm>
          <a:prstGeom prst="roundRect">
            <a:avLst>
              <a:gd name="adj" fmla="val 3230"/>
            </a:avLst>
          </a:prstGeom>
          <a:solidFill>
            <a:srgbClr val="003A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39" name="矩形 7"/>
          <p:cNvSpPr/>
          <p:nvPr/>
        </p:nvSpPr>
        <p:spPr>
          <a:xfrm>
            <a:off x="7617551" y="3951478"/>
            <a:ext cx="2904118" cy="420564"/>
          </a:xfrm>
          <a:prstGeom prst="rect">
            <a:avLst/>
          </a:prstGeom>
        </p:spPr>
        <p:txBody>
          <a:bodyPr wrap="square">
            <a:spAutoFit/>
          </a:bodyPr>
          <a:lstStyle/>
          <a:p>
            <a:pPr algn="ctr">
              <a:defRPr/>
            </a:pPr>
            <a:r>
              <a:rPr lang="tr-TR" sz="2133" b="1" dirty="0" smtClean="0">
                <a:solidFill>
                  <a:schemeClr val="bg1"/>
                </a:solidFill>
                <a:latin typeface="Calibri" panose="020F0502020204030204" pitchFamily="34" charset="0"/>
                <a:ea typeface="华文细黑" panose="02010600040101010101" pitchFamily="2" charset="-122"/>
              </a:rPr>
              <a:t>Sonuç Değerlendirme</a:t>
            </a:r>
            <a:endParaRPr lang="tr-TR" sz="2133" b="1" dirty="0">
              <a:solidFill>
                <a:schemeClr val="bg1"/>
              </a:solidFill>
              <a:latin typeface="Calibri" panose="020F0502020204030204" pitchFamily="34" charset="0"/>
              <a:ea typeface="华文细黑" panose="02010600040101010101" pitchFamily="2" charset="-122"/>
            </a:endParaRPr>
          </a:p>
        </p:txBody>
      </p:sp>
      <p:sp>
        <p:nvSpPr>
          <p:cNvPr id="40" name="椭圆 23"/>
          <p:cNvSpPr/>
          <p:nvPr/>
        </p:nvSpPr>
        <p:spPr>
          <a:xfrm>
            <a:off x="8536210" y="2555542"/>
            <a:ext cx="1066800" cy="1046162"/>
          </a:xfrm>
          <a:prstGeom prst="ellipse">
            <a:avLst/>
          </a:prstGeom>
          <a:solidFill>
            <a:srgbClr val="000000"/>
          </a:solidFill>
          <a:ln w="38100">
            <a:solidFill>
              <a:schemeClr val="bg1"/>
            </a:solidFill>
          </a:ln>
        </p:spPr>
        <p:txBody>
          <a:bodyPr lIns="121920" tIns="60960" rIns="121920" bIns="60960"/>
          <a:lstStyle/>
          <a:p>
            <a:pPr>
              <a:defRPr/>
            </a:pPr>
            <a:endParaRPr lang="zh-CN" altLang="en-US" sz="2133">
              <a:solidFill>
                <a:schemeClr val="bg1"/>
              </a:solidFill>
              <a:latin typeface="华文细黑" panose="02010600040101010101" pitchFamily="2" charset="-122"/>
              <a:ea typeface="华文细黑" panose="02010600040101010101" pitchFamily="2" charset="-122"/>
            </a:endParaRPr>
          </a:p>
        </p:txBody>
      </p:sp>
      <p:sp>
        <p:nvSpPr>
          <p:cNvPr id="41" name="矩形 27"/>
          <p:cNvSpPr>
            <a:spLocks noChangeArrowheads="1"/>
          </p:cNvSpPr>
          <p:nvPr/>
        </p:nvSpPr>
        <p:spPr bwMode="auto">
          <a:xfrm>
            <a:off x="8729621" y="2787030"/>
            <a:ext cx="6783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3200" dirty="0" smtClean="0">
                <a:solidFill>
                  <a:schemeClr val="bg1"/>
                </a:solidFill>
                <a:latin typeface="华文细黑" pitchFamily="2" charset="-122"/>
                <a:ea typeface="华文细黑" pitchFamily="2" charset="-122"/>
              </a:rPr>
              <a:t>0</a:t>
            </a:r>
            <a:r>
              <a:rPr lang="tr-TR" altLang="zh-CN" sz="3200" dirty="0" smtClean="0">
                <a:solidFill>
                  <a:schemeClr val="bg1"/>
                </a:solidFill>
                <a:latin typeface="华文细黑" pitchFamily="2" charset="-122"/>
                <a:ea typeface="华文细黑" pitchFamily="2" charset="-122"/>
              </a:rPr>
              <a:t>3</a:t>
            </a:r>
            <a:endParaRPr lang="zh-CN" altLang="en-US" sz="3200" dirty="0">
              <a:solidFill>
                <a:schemeClr val="bg1"/>
              </a:solidFill>
              <a:latin typeface="华文细黑" pitchFamily="2" charset="-122"/>
              <a:ea typeface="华文细黑" pitchFamily="2" charset="-122"/>
            </a:endParaRPr>
          </a:p>
        </p:txBody>
      </p:sp>
    </p:spTree>
    <p:extLst>
      <p:ext uri="{BB962C8B-B14F-4D97-AF65-F5344CB8AC3E}">
        <p14:creationId xmlns:p14="http://schemas.microsoft.com/office/powerpoint/2010/main" val="426848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anim calcmode="lin" valueType="num">
                                      <p:cBhvr>
                                        <p:cTn id="35" dur="1000" fill="hold"/>
                                        <p:tgtEl>
                                          <p:spTgt spid="35"/>
                                        </p:tgtEl>
                                        <p:attrNameLst>
                                          <p:attrName>ppt_x</p:attrName>
                                        </p:attrNameLst>
                                      </p:cBhvr>
                                      <p:tavLst>
                                        <p:tav tm="0">
                                          <p:val>
                                            <p:strVal val="#ppt_x"/>
                                          </p:val>
                                        </p:tav>
                                        <p:tav tm="100000">
                                          <p:val>
                                            <p:strVal val="#ppt_x"/>
                                          </p:val>
                                        </p:tav>
                                      </p:tavLst>
                                    </p:anim>
                                    <p:anim calcmode="lin" valueType="num">
                                      <p:cBhvr>
                                        <p:cTn id="36" dur="1000" fill="hold"/>
                                        <p:tgtEl>
                                          <p:spTgt spid="3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1000"/>
                                        <p:tgtEl>
                                          <p:spTgt spid="36"/>
                                        </p:tgtEl>
                                      </p:cBhvr>
                                    </p:animEffect>
                                    <p:anim calcmode="lin" valueType="num">
                                      <p:cBhvr>
                                        <p:cTn id="40" dur="1000" fill="hold"/>
                                        <p:tgtEl>
                                          <p:spTgt spid="36"/>
                                        </p:tgtEl>
                                        <p:attrNameLst>
                                          <p:attrName>ppt_x</p:attrName>
                                        </p:attrNameLst>
                                      </p:cBhvr>
                                      <p:tavLst>
                                        <p:tav tm="0">
                                          <p:val>
                                            <p:strVal val="#ppt_x"/>
                                          </p:val>
                                        </p:tav>
                                        <p:tav tm="100000">
                                          <p:val>
                                            <p:strVal val="#ppt_x"/>
                                          </p:val>
                                        </p:tav>
                                      </p:tavLst>
                                    </p:anim>
                                    <p:anim calcmode="lin" valueType="num">
                                      <p:cBhvr>
                                        <p:cTn id="41" dur="1000" fill="hold"/>
                                        <p:tgtEl>
                                          <p:spTgt spid="3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1000"/>
                                        <p:tgtEl>
                                          <p:spTgt spid="37"/>
                                        </p:tgtEl>
                                      </p:cBhvr>
                                    </p:animEffect>
                                    <p:anim calcmode="lin" valueType="num">
                                      <p:cBhvr>
                                        <p:cTn id="45" dur="1000" fill="hold"/>
                                        <p:tgtEl>
                                          <p:spTgt spid="37"/>
                                        </p:tgtEl>
                                        <p:attrNameLst>
                                          <p:attrName>ppt_x</p:attrName>
                                        </p:attrNameLst>
                                      </p:cBhvr>
                                      <p:tavLst>
                                        <p:tav tm="0">
                                          <p:val>
                                            <p:strVal val="#ppt_x"/>
                                          </p:val>
                                        </p:tav>
                                        <p:tav tm="100000">
                                          <p:val>
                                            <p:strVal val="#ppt_x"/>
                                          </p:val>
                                        </p:tav>
                                      </p:tavLst>
                                    </p:anim>
                                    <p:anim calcmode="lin" valueType="num">
                                      <p:cBhvr>
                                        <p:cTn id="4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1000"/>
                                        <p:tgtEl>
                                          <p:spTgt spid="39"/>
                                        </p:tgtEl>
                                      </p:cBhvr>
                                    </p:animEffect>
                                    <p:anim calcmode="lin" valueType="num">
                                      <p:cBhvr>
                                        <p:cTn id="57" dur="1000" fill="hold"/>
                                        <p:tgtEl>
                                          <p:spTgt spid="39"/>
                                        </p:tgtEl>
                                        <p:attrNameLst>
                                          <p:attrName>ppt_x</p:attrName>
                                        </p:attrNameLst>
                                      </p:cBhvr>
                                      <p:tavLst>
                                        <p:tav tm="0">
                                          <p:val>
                                            <p:strVal val="#ppt_x"/>
                                          </p:val>
                                        </p:tav>
                                        <p:tav tm="100000">
                                          <p:val>
                                            <p:strVal val="#ppt_x"/>
                                          </p:val>
                                        </p:tav>
                                      </p:tavLst>
                                    </p:anim>
                                    <p:anim calcmode="lin" valueType="num">
                                      <p:cBhvr>
                                        <p:cTn id="58" dur="1000" fill="hold"/>
                                        <p:tgtEl>
                                          <p:spTgt spid="3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1000"/>
                                        <p:tgtEl>
                                          <p:spTgt spid="40"/>
                                        </p:tgtEl>
                                      </p:cBhvr>
                                    </p:animEffect>
                                    <p:anim calcmode="lin" valueType="num">
                                      <p:cBhvr>
                                        <p:cTn id="62" dur="1000" fill="hold"/>
                                        <p:tgtEl>
                                          <p:spTgt spid="40"/>
                                        </p:tgtEl>
                                        <p:attrNameLst>
                                          <p:attrName>ppt_x</p:attrName>
                                        </p:attrNameLst>
                                      </p:cBhvr>
                                      <p:tavLst>
                                        <p:tav tm="0">
                                          <p:val>
                                            <p:strVal val="#ppt_x"/>
                                          </p:val>
                                        </p:tav>
                                        <p:tav tm="100000">
                                          <p:val>
                                            <p:strVal val="#ppt_x"/>
                                          </p:val>
                                        </p:tav>
                                      </p:tavLst>
                                    </p:anim>
                                    <p:anim calcmode="lin" valueType="num">
                                      <p:cBhvr>
                                        <p:cTn id="63" dur="1000" fill="hold"/>
                                        <p:tgtEl>
                                          <p:spTgt spid="4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fade">
                                      <p:cBhvr>
                                        <p:cTn id="66" dur="1000"/>
                                        <p:tgtEl>
                                          <p:spTgt spid="41"/>
                                        </p:tgtEl>
                                      </p:cBhvr>
                                    </p:animEffect>
                                    <p:anim calcmode="lin" valueType="num">
                                      <p:cBhvr>
                                        <p:cTn id="67" dur="1000" fill="hold"/>
                                        <p:tgtEl>
                                          <p:spTgt spid="41"/>
                                        </p:tgtEl>
                                        <p:attrNameLst>
                                          <p:attrName>ppt_x</p:attrName>
                                        </p:attrNameLst>
                                      </p:cBhvr>
                                      <p:tavLst>
                                        <p:tav tm="0">
                                          <p:val>
                                            <p:strVal val="#ppt_x"/>
                                          </p:val>
                                        </p:tav>
                                        <p:tav tm="100000">
                                          <p:val>
                                            <p:strVal val="#ppt_x"/>
                                          </p:val>
                                        </p:tav>
                                      </p:tavLst>
                                    </p:anim>
                                    <p:anim calcmode="lin" valueType="num">
                                      <p:cBhvr>
                                        <p:cTn id="6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7" grpId="0" animBg="1"/>
      <p:bldP spid="20" grpId="0"/>
      <p:bldP spid="34" grpId="0" animBg="1"/>
      <p:bldP spid="35" grpId="0"/>
      <p:bldP spid="36" grpId="0" animBg="1"/>
      <p:bldP spid="37" grpId="0"/>
      <p:bldP spid="38" grpId="0" animBg="1"/>
      <p:bldP spid="39" grpId="0"/>
      <p:bldP spid="40" grpId="0" animBg="1"/>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Group 17"/>
          <p:cNvGrpSpPr/>
          <p:nvPr/>
        </p:nvGrpSpPr>
        <p:grpSpPr>
          <a:xfrm>
            <a:off x="758128" y="1328659"/>
            <a:ext cx="10742162" cy="3136346"/>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1181565" y="2122412"/>
            <a:ext cx="9497683" cy="1938992"/>
          </a:xfrm>
          <a:prstGeom prst="rect">
            <a:avLst/>
          </a:prstGeom>
        </p:spPr>
        <p:txBody>
          <a:bodyPr wrap="square">
            <a:spAutoFit/>
          </a:bodyPr>
          <a:lstStyle/>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İYEP’e </a:t>
            </a:r>
            <a:r>
              <a:rPr lang="tr-TR" sz="2000" dirty="0">
                <a:latin typeface="Calibri" panose="020F0502020204030204" pitchFamily="34" charset="0"/>
              </a:rPr>
              <a:t>dahil edilecek öğrencileri ve öğrencilerin dahil olacakları modülü belirlemek amacıyla gerçekleştirilecektir.  </a:t>
            </a:r>
            <a:endParaRPr lang="tr-TR" sz="2000" dirty="0" smtClean="0">
              <a:latin typeface="Calibri" panose="020F0502020204030204" pitchFamily="34" charset="0"/>
            </a:endParaRPr>
          </a:p>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Bu </a:t>
            </a:r>
            <a:r>
              <a:rPr lang="tr-TR" sz="2000" dirty="0">
                <a:latin typeface="Calibri" panose="020F0502020204030204" pitchFamily="34" charset="0"/>
              </a:rPr>
              <a:t>basamakta özel eğitim tanısı olan öğrenciler dışındaki devlet okullarının ilkokul 3 ve 4. sınıfında öğrenim gören tüm öğrencilere uygulama yapılacaktır.</a:t>
            </a: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9248" y="1421380"/>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758128" y="1479516"/>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Dikdörtgen 9"/>
          <p:cNvSpPr/>
          <p:nvPr/>
        </p:nvSpPr>
        <p:spPr>
          <a:xfrm>
            <a:off x="1320362" y="475414"/>
            <a:ext cx="9497684" cy="584775"/>
          </a:xfrm>
          <a:prstGeom prst="rect">
            <a:avLst/>
          </a:prstGeom>
        </p:spPr>
        <p:txBody>
          <a:bodyPr wrap="square">
            <a:spAutoFit/>
          </a:bodyPr>
          <a:lstStyle/>
          <a:p>
            <a:pPr algn="ctr"/>
            <a:r>
              <a:rPr kumimoji="1" lang="tr-TR" sz="3200" b="1" dirty="0" smtClean="0">
                <a:solidFill>
                  <a:srgbClr val="004E8F"/>
                </a:solidFill>
                <a:latin typeface="Calibri" panose="020F0502020204030204" pitchFamily="34" charset="0"/>
                <a:ea typeface="Tahoma" pitchFamily="34" charset="0"/>
                <a:cs typeface="Tahoma" pitchFamily="34" charset="0"/>
              </a:rPr>
              <a:t>Tanıma-Yerleştirmeye </a:t>
            </a:r>
            <a:r>
              <a:rPr kumimoji="1" lang="tr-TR" sz="3200" b="1" dirty="0">
                <a:solidFill>
                  <a:srgbClr val="004E8F"/>
                </a:solidFill>
                <a:latin typeface="Calibri" panose="020F0502020204030204" pitchFamily="34" charset="0"/>
                <a:ea typeface="Tahoma" pitchFamily="34" charset="0"/>
                <a:cs typeface="Tahoma" pitchFamily="34" charset="0"/>
              </a:rPr>
              <a:t>Yönelik </a:t>
            </a:r>
            <a:r>
              <a:rPr kumimoji="1" lang="tr-TR" sz="3200" b="1" dirty="0" smtClean="0">
                <a:solidFill>
                  <a:srgbClr val="004E8F"/>
                </a:solidFill>
                <a:latin typeface="Calibri" panose="020F0502020204030204" pitchFamily="34" charset="0"/>
                <a:ea typeface="Tahoma" pitchFamily="34" charset="0"/>
                <a:cs typeface="Tahoma" pitchFamily="34" charset="0"/>
              </a:rPr>
              <a:t>Değerlendirme</a:t>
            </a:r>
            <a:endParaRPr kumimoji="1" lang="tr-TR" sz="3200" b="1" dirty="0">
              <a:solidFill>
                <a:srgbClr val="004E8F"/>
              </a:solidFill>
              <a:latin typeface="Calibri" panose="020F0502020204030204" pitchFamily="34" charset="0"/>
              <a:ea typeface="Tahoma" pitchFamily="34" charset="0"/>
              <a:cs typeface="Tahoma" pitchFamily="34" charset="0"/>
            </a:endParaRPr>
          </a:p>
        </p:txBody>
      </p:sp>
      <p:pic>
        <p:nvPicPr>
          <p:cNvPr id="1026" name="Picture 2" descr="student png ile ilgili gÃ¶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0912" y="4724470"/>
            <a:ext cx="5085165" cy="169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88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Group 17"/>
          <p:cNvGrpSpPr/>
          <p:nvPr/>
        </p:nvGrpSpPr>
        <p:grpSpPr>
          <a:xfrm>
            <a:off x="583204" y="1515699"/>
            <a:ext cx="11123729" cy="2851585"/>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947486" y="2126037"/>
            <a:ext cx="10408929" cy="1938992"/>
          </a:xfrm>
          <a:prstGeom prst="rect">
            <a:avLst/>
          </a:prstGeom>
        </p:spPr>
        <p:txBody>
          <a:bodyPr wrap="square">
            <a:spAutoFit/>
          </a:bodyPr>
          <a:lstStyle/>
          <a:p>
            <a:pPr marL="342900" lvl="0" indent="-342900">
              <a:lnSpc>
                <a:spcPct val="150000"/>
              </a:lnSpc>
              <a:buFont typeface="Wingdings" panose="05000000000000000000" pitchFamily="2" charset="2"/>
              <a:buChar char="v"/>
            </a:pPr>
            <a:r>
              <a:rPr lang="tr-TR" sz="2000" dirty="0">
                <a:latin typeface="Calibri" panose="020F0502020204030204" pitchFamily="34" charset="0"/>
              </a:rPr>
              <a:t>İYEP uygulanmaya başladıktan sonra işlenen her bir modülün sonunda modülü alan öğrencilere uygulanacak ölçme ve değerlendirme işlemlerini ifade eder. </a:t>
            </a:r>
            <a:endParaRPr lang="tr-TR" sz="2000" dirty="0" smtClean="0">
              <a:latin typeface="Calibri" panose="020F0502020204030204" pitchFamily="34" charset="0"/>
            </a:endParaRPr>
          </a:p>
          <a:p>
            <a:pPr marL="342900" lvl="0" indent="-342900">
              <a:lnSpc>
                <a:spcPct val="150000"/>
              </a:lnSpc>
              <a:buFont typeface="Wingdings" panose="05000000000000000000" pitchFamily="2" charset="2"/>
              <a:buChar char="v"/>
            </a:pPr>
            <a:r>
              <a:rPr lang="tr-TR" sz="2000" dirty="0" smtClean="0">
                <a:latin typeface="Calibri" panose="020F0502020204030204" pitchFamily="34" charset="0"/>
              </a:rPr>
              <a:t>Burada </a:t>
            </a:r>
            <a:r>
              <a:rPr lang="tr-TR" sz="2000" dirty="0">
                <a:latin typeface="Calibri" panose="020F0502020204030204" pitchFamily="34" charset="0"/>
              </a:rPr>
              <a:t>öğrencinin modülü başarıyla tamamlayıp tamamlamadığının belirlenmesi amaçlanır ve bir üst modüle geçmesine ilişkin karar verilir.</a:t>
            </a: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32674" y="1602022"/>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583204" y="1666445"/>
            <a:ext cx="3596150" cy="364156"/>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Dikdörtgen 9"/>
          <p:cNvSpPr/>
          <p:nvPr/>
        </p:nvSpPr>
        <p:spPr>
          <a:xfrm>
            <a:off x="1334090" y="580904"/>
            <a:ext cx="9497684" cy="584775"/>
          </a:xfrm>
          <a:prstGeom prst="rect">
            <a:avLst/>
          </a:prstGeom>
        </p:spPr>
        <p:txBody>
          <a:bodyPr wrap="square">
            <a:spAutoFit/>
          </a:bodyPr>
          <a:lstStyle/>
          <a:p>
            <a:pPr algn="ctr"/>
            <a:r>
              <a:rPr kumimoji="1" lang="tr-TR" sz="3200" b="1" dirty="0" smtClean="0">
                <a:solidFill>
                  <a:srgbClr val="004E8F"/>
                </a:solidFill>
                <a:latin typeface="Calibri" panose="020F0502020204030204" pitchFamily="34" charset="0"/>
                <a:ea typeface="Tahoma" pitchFamily="34" charset="0"/>
                <a:cs typeface="Tahoma" pitchFamily="34" charset="0"/>
              </a:rPr>
              <a:t>İzleme-Biçimlendirmeye </a:t>
            </a:r>
            <a:r>
              <a:rPr kumimoji="1" lang="tr-TR" sz="3200" b="1" dirty="0">
                <a:solidFill>
                  <a:srgbClr val="004E8F"/>
                </a:solidFill>
                <a:latin typeface="Calibri" panose="020F0502020204030204" pitchFamily="34" charset="0"/>
                <a:ea typeface="Tahoma" pitchFamily="34" charset="0"/>
                <a:cs typeface="Tahoma" pitchFamily="34" charset="0"/>
              </a:rPr>
              <a:t>Yönelik </a:t>
            </a:r>
            <a:r>
              <a:rPr kumimoji="1" lang="tr-TR" sz="3200" b="1" dirty="0" smtClean="0">
                <a:solidFill>
                  <a:srgbClr val="004E8F"/>
                </a:solidFill>
                <a:latin typeface="Calibri" panose="020F0502020204030204" pitchFamily="34" charset="0"/>
                <a:ea typeface="Tahoma" pitchFamily="34" charset="0"/>
                <a:cs typeface="Tahoma" pitchFamily="34" charset="0"/>
              </a:rPr>
              <a:t>Değerlendirme</a:t>
            </a:r>
            <a:endParaRPr kumimoji="1" lang="tr-TR" sz="3200" b="1" dirty="0">
              <a:solidFill>
                <a:srgbClr val="004E8F"/>
              </a:solidFill>
              <a:latin typeface="Calibri" panose="020F0502020204030204" pitchFamily="34" charset="0"/>
              <a:ea typeface="Tahoma" pitchFamily="34" charset="0"/>
              <a:cs typeface="Tahoma" pitchFamily="34" charset="0"/>
            </a:endParaRPr>
          </a:p>
        </p:txBody>
      </p:sp>
      <p:pic>
        <p:nvPicPr>
          <p:cNvPr id="2052" name="Picture 4" descr="studentS png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0037" y="4367284"/>
            <a:ext cx="2185789" cy="218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31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Dikdörtgen 2"/>
          <p:cNvSpPr/>
          <p:nvPr/>
        </p:nvSpPr>
        <p:spPr>
          <a:xfrm>
            <a:off x="1288806" y="605157"/>
            <a:ext cx="9497684" cy="584775"/>
          </a:xfrm>
          <a:prstGeom prst="rect">
            <a:avLst/>
          </a:prstGeom>
        </p:spPr>
        <p:txBody>
          <a:bodyPr wrap="square">
            <a:spAutoFit/>
          </a:bodyPr>
          <a:lstStyle/>
          <a:p>
            <a:pPr algn="ctr"/>
            <a:r>
              <a:rPr kumimoji="1" lang="tr-TR" sz="3200" b="1" dirty="0" smtClean="0">
                <a:solidFill>
                  <a:srgbClr val="004E8F"/>
                </a:solidFill>
                <a:latin typeface="Calibri" panose="020F0502020204030204" pitchFamily="34" charset="0"/>
                <a:ea typeface="Tahoma" pitchFamily="34" charset="0"/>
                <a:cs typeface="Tahoma" pitchFamily="34" charset="0"/>
              </a:rPr>
              <a:t>Sonuç Değerlendirme</a:t>
            </a:r>
            <a:endParaRPr kumimoji="1" lang="tr-TR" sz="3200" b="1" dirty="0">
              <a:solidFill>
                <a:srgbClr val="004E8F"/>
              </a:solidFill>
              <a:latin typeface="Calibri" panose="020F0502020204030204" pitchFamily="34" charset="0"/>
              <a:ea typeface="Tahoma" pitchFamily="34" charset="0"/>
              <a:cs typeface="Tahoma" pitchFamily="34" charset="0"/>
            </a:endParaRPr>
          </a:p>
        </p:txBody>
      </p:sp>
      <p:grpSp>
        <p:nvGrpSpPr>
          <p:cNvPr id="4" name="Group 17"/>
          <p:cNvGrpSpPr/>
          <p:nvPr/>
        </p:nvGrpSpPr>
        <p:grpSpPr>
          <a:xfrm>
            <a:off x="726572" y="1459226"/>
            <a:ext cx="10742162" cy="4649924"/>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999882" y="2252979"/>
            <a:ext cx="10132431" cy="4247317"/>
          </a:xfrm>
          <a:prstGeom prst="rect">
            <a:avLst/>
          </a:prstGeom>
        </p:spPr>
        <p:txBody>
          <a:bodyPr wrap="square">
            <a:spAutoFit/>
          </a:bodyPr>
          <a:lstStyle/>
          <a:p>
            <a:pPr marL="342900" lvl="0" indent="-342900">
              <a:lnSpc>
                <a:spcPct val="150000"/>
              </a:lnSpc>
              <a:buFont typeface="Wingdings" panose="05000000000000000000" pitchFamily="2" charset="2"/>
              <a:buChar char="v"/>
            </a:pPr>
            <a:r>
              <a:rPr lang="tr-TR" sz="2000" dirty="0">
                <a:latin typeface="Calibri" panose="020F0502020204030204" pitchFamily="34" charset="0"/>
              </a:rPr>
              <a:t>İYEP kapsamında verilecek modüller tamamlandıktan sonra yapılacak ölçme ve değerlendirme işlemlerini ifade eder. </a:t>
            </a:r>
            <a:endParaRPr lang="tr-TR" sz="2000" dirty="0" smtClean="0">
              <a:latin typeface="Calibri" panose="020F0502020204030204" pitchFamily="34" charset="0"/>
            </a:endParaRPr>
          </a:p>
          <a:p>
            <a:pPr marL="342900" lvl="0" indent="-342900">
              <a:lnSpc>
                <a:spcPct val="150000"/>
              </a:lnSpc>
              <a:buFont typeface="Wingdings" panose="05000000000000000000" pitchFamily="2" charset="2"/>
              <a:buChar char="v"/>
            </a:pPr>
            <a:r>
              <a:rPr lang="tr-TR" sz="2000" dirty="0" smtClean="0">
                <a:latin typeface="Calibri" panose="020F0502020204030204" pitchFamily="34" charset="0"/>
              </a:rPr>
              <a:t>Bu </a:t>
            </a:r>
            <a:r>
              <a:rPr lang="tr-TR" sz="2000" dirty="0">
                <a:latin typeface="Calibri" panose="020F0502020204030204" pitchFamily="34" charset="0"/>
              </a:rPr>
              <a:t>değerlendirme ile öğrencinin İYEP sonucunda elde ettiği erişi, öğrencilerin müteakip dönemde İYEP’e devam edip etmeyeceği, program ile hangi modülleri başarıyla tamamladığı bilgileri edilmeye çalışılır</a:t>
            </a:r>
            <a:r>
              <a:rPr lang="tr-TR" sz="2000" dirty="0" smtClean="0">
                <a:latin typeface="Calibri" panose="020F0502020204030204" pitchFamily="34" charset="0"/>
              </a:rPr>
              <a:t>.</a:t>
            </a:r>
          </a:p>
          <a:p>
            <a:pPr marL="342900" indent="-342900">
              <a:lnSpc>
                <a:spcPct val="150000"/>
              </a:lnSpc>
              <a:buFont typeface="Wingdings" panose="05000000000000000000" pitchFamily="2" charset="2"/>
              <a:buChar char="v"/>
            </a:pPr>
            <a:r>
              <a:rPr lang="tr-TR" sz="2000" dirty="0">
                <a:latin typeface="Calibri" panose="020F0502020204030204" pitchFamily="34" charset="0"/>
              </a:rPr>
              <a:t>Takip eden öğretim yılında İYEP’e devam etmesi gereken/gerekmeyen öğrencilerin durumları (hangi modülden devam edeceği veya </a:t>
            </a:r>
            <a:r>
              <a:rPr lang="tr-TR" sz="2000" dirty="0" err="1">
                <a:latin typeface="Calibri" panose="020F0502020204030204" pitchFamily="34" charset="0"/>
              </a:rPr>
              <a:t>İYEP’i</a:t>
            </a:r>
            <a:r>
              <a:rPr lang="tr-TR" sz="2000" dirty="0">
                <a:latin typeface="Calibri" panose="020F0502020204030204" pitchFamily="34" charset="0"/>
              </a:rPr>
              <a:t> tamamladığı </a:t>
            </a:r>
            <a:r>
              <a:rPr lang="tr-TR" sz="2000" dirty="0" err="1">
                <a:latin typeface="Calibri" panose="020F0502020204030204" pitchFamily="34" charset="0"/>
              </a:rPr>
              <a:t>gb</a:t>
            </a:r>
            <a:r>
              <a:rPr lang="tr-TR" sz="2000" dirty="0">
                <a:latin typeface="Calibri" panose="020F0502020204030204" pitchFamily="34" charset="0"/>
              </a:rPr>
              <a:t>) e-okul sistemine işlenir. </a:t>
            </a:r>
          </a:p>
          <a:p>
            <a:pPr marL="342900" lvl="0" indent="-342900">
              <a:lnSpc>
                <a:spcPct val="150000"/>
              </a:lnSpc>
              <a:buFont typeface="Wingdings" panose="05000000000000000000" pitchFamily="2" charset="2"/>
              <a:buChar char="v"/>
            </a:pPr>
            <a:endParaRPr lang="tr-TR" sz="2000" dirty="0">
              <a:latin typeface="Calibri" panose="020F0502020204030204" pitchFamily="34" charset="0"/>
            </a:endParaRPr>
          </a:p>
          <a:p>
            <a:pPr>
              <a:lnSpc>
                <a:spcPct val="150000"/>
              </a:lnSpc>
            </a:pPr>
            <a:endParaRPr lang="tr-TR" sz="2000" dirty="0">
              <a:latin typeface="Calibri" panose="020F0502020204030204" pitchFamily="34" charset="0"/>
            </a:endParaRP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7692" y="1551947"/>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726572" y="1655526"/>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0381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Group 17"/>
          <p:cNvGrpSpPr/>
          <p:nvPr/>
        </p:nvGrpSpPr>
        <p:grpSpPr>
          <a:xfrm>
            <a:off x="724919" y="688172"/>
            <a:ext cx="10742162" cy="3126769"/>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998229" y="1481925"/>
            <a:ext cx="10132431" cy="1891287"/>
          </a:xfrm>
          <a:prstGeom prst="rect">
            <a:avLst/>
          </a:prstGeom>
        </p:spPr>
        <p:txBody>
          <a:bodyPr wrap="square">
            <a:spAutoFit/>
          </a:bodyPr>
          <a:lstStyle/>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Belirtildiği </a:t>
            </a:r>
            <a:r>
              <a:rPr lang="tr-TR" sz="2000" dirty="0">
                <a:latin typeface="Calibri" panose="020F0502020204030204" pitchFamily="34" charset="0"/>
              </a:rPr>
              <a:t>gibi İYEP sürecine dahil edilecek öğrenciler sürecin başında yapılacak değerlendirmeye dayalı olarak belirlenir. Yapılacak uygulamanın öğrencilerde ve velilerde sınav algısı yaratacak, sınav kaygısı oluşturacak merkezi bir sınav olmaması, ölçme işleminin öğrencilerin seviyesine uygun ölçme araçları ile gerçekleştirilmesi esastır.  </a:t>
            </a: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6039" y="780893"/>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724919" y="816360"/>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 name="Picture 2" descr="Ä°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743" y="4011848"/>
            <a:ext cx="2500612" cy="2500612"/>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student p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3076" name="Picture 4" descr="student png ile ilgili gÃ¶rsel sonuc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1616" y="4102093"/>
            <a:ext cx="2320121" cy="2320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03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Group 17"/>
          <p:cNvGrpSpPr/>
          <p:nvPr/>
        </p:nvGrpSpPr>
        <p:grpSpPr>
          <a:xfrm>
            <a:off x="724919" y="1104037"/>
            <a:ext cx="10742162" cy="4649924"/>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998229" y="1897790"/>
            <a:ext cx="10132431" cy="4247317"/>
          </a:xfrm>
          <a:prstGeom prst="rect">
            <a:avLst/>
          </a:prstGeom>
        </p:spPr>
        <p:txBody>
          <a:bodyPr wrap="square">
            <a:spAutoFit/>
          </a:bodyPr>
          <a:lstStyle/>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Kullanılacak </a:t>
            </a:r>
            <a:r>
              <a:rPr lang="tr-TR" sz="2000" dirty="0">
                <a:latin typeface="Calibri" panose="020F0502020204030204" pitchFamily="34" charset="0"/>
              </a:rPr>
              <a:t>ölçme araçlarının standart, geçerli ve güvenilir olması göz önünde bulundurulduğundan araçlar bakanlık tarafından hazırlanmaktadır. Ölçme araçları puanlama anahtarlarını ve uygulama yönergelerini de kapsamaktadır.  </a:t>
            </a:r>
            <a:endParaRPr lang="tr-TR" sz="2000" dirty="0" smtClean="0">
              <a:latin typeface="Calibri" panose="020F0502020204030204" pitchFamily="34" charset="0"/>
            </a:endParaRPr>
          </a:p>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İYEP’e </a:t>
            </a:r>
            <a:r>
              <a:rPr lang="tr-TR" sz="2000" dirty="0">
                <a:latin typeface="Calibri" panose="020F0502020204030204" pitchFamily="34" charset="0"/>
              </a:rPr>
              <a:t>alınacak öğrencilerin belirlenmesi uygulamaları okullarda yapılacaktır. Derse giren sınıf öğretmeni ise ölçme araçlarının uygulayıcısı ve </a:t>
            </a:r>
            <a:r>
              <a:rPr lang="tr-TR" sz="2000" dirty="0" err="1">
                <a:latin typeface="Calibri" panose="020F0502020204030204" pitchFamily="34" charset="0"/>
              </a:rPr>
              <a:t>puanlayıcısıdır</a:t>
            </a:r>
            <a:r>
              <a:rPr lang="tr-TR" sz="2000" dirty="0">
                <a:latin typeface="Calibri" panose="020F0502020204030204" pitchFamily="34" charset="0"/>
              </a:rPr>
              <a:t>. Öğretmenler ölçme araçlarını yönerge ve puanlama anahtarlarına dayalı olarak puanlayacak ve her öğrencinin hangi sorudan kaç puan aldığını e-okula kaydetmekle sorumludur.</a:t>
            </a:r>
          </a:p>
          <a:p>
            <a:pPr marL="342900" indent="-342900">
              <a:lnSpc>
                <a:spcPct val="150000"/>
              </a:lnSpc>
              <a:buFont typeface="Wingdings" panose="05000000000000000000" pitchFamily="2" charset="2"/>
              <a:buChar char="v"/>
            </a:pPr>
            <a:endParaRPr lang="tr-TR" sz="2000" dirty="0">
              <a:latin typeface="Calibri" panose="020F0502020204030204" pitchFamily="34" charset="0"/>
            </a:endParaRPr>
          </a:p>
          <a:p>
            <a:pPr marL="342900" indent="-342900">
              <a:lnSpc>
                <a:spcPct val="150000"/>
              </a:lnSpc>
              <a:buFont typeface="Wingdings" panose="05000000000000000000" pitchFamily="2" charset="2"/>
              <a:buChar char="v"/>
            </a:pPr>
            <a:endParaRPr lang="tr-TR" sz="2000" dirty="0">
              <a:latin typeface="Calibri" panose="020F0502020204030204" pitchFamily="34" charset="0"/>
            </a:endParaRP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6039" y="1196758"/>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724919" y="1232225"/>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25263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7"/>
          <p:cNvSpPr/>
          <p:nvPr/>
        </p:nvSpPr>
        <p:spPr>
          <a:xfrm>
            <a:off x="0" y="-1"/>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133165 w 12192000"/>
              <a:gd name="connsiteY5" fmla="*/ 142043 h 6858000"/>
              <a:gd name="connsiteX6" fmla="*/ 133165 w 12192000"/>
              <a:gd name="connsiteY6" fmla="*/ 6711518 h 6858000"/>
              <a:gd name="connsiteX7" fmla="*/ 12029243 w 12192000"/>
              <a:gd name="connsiteY7" fmla="*/ 6711518 h 6858000"/>
              <a:gd name="connsiteX8" fmla="*/ 12029243 w 12192000"/>
              <a:gd name="connsiteY8" fmla="*/ 142043 h 6858000"/>
              <a:gd name="connsiteX9" fmla="*/ 133165 w 12192000"/>
              <a:gd name="connsiteY9" fmla="*/ 1420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133165" y="142043"/>
                </a:moveTo>
                <a:lnTo>
                  <a:pt x="133165" y="6711518"/>
                </a:lnTo>
                <a:lnTo>
                  <a:pt x="12029243" y="6711518"/>
                </a:lnTo>
                <a:lnTo>
                  <a:pt x="12029243" y="142043"/>
                </a:lnTo>
                <a:lnTo>
                  <a:pt x="133165" y="14204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Group 17"/>
          <p:cNvGrpSpPr/>
          <p:nvPr/>
        </p:nvGrpSpPr>
        <p:grpSpPr>
          <a:xfrm>
            <a:off x="724919" y="1104037"/>
            <a:ext cx="10742162" cy="4649924"/>
            <a:chOff x="623888" y="1690577"/>
            <a:chExt cx="5261535" cy="4686897"/>
          </a:xfrm>
        </p:grpSpPr>
        <p:sp>
          <p:nvSpPr>
            <p:cNvPr id="5" name="Rectangle 18"/>
            <p:cNvSpPr/>
            <p:nvPr/>
          </p:nvSpPr>
          <p:spPr>
            <a:xfrm>
              <a:off x="682670" y="1763711"/>
              <a:ext cx="5202753" cy="4613763"/>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1"/>
            <p:cNvSpPr/>
            <p:nvPr/>
          </p:nvSpPr>
          <p:spPr>
            <a:xfrm>
              <a:off x="623888" y="1690577"/>
              <a:ext cx="5202754" cy="4572000"/>
            </a:xfrm>
            <a:custGeom>
              <a:avLst/>
              <a:gdLst>
                <a:gd name="connsiteX0" fmla="*/ 0 w 5202754"/>
                <a:gd name="connsiteY0" fmla="*/ 0 h 4572000"/>
                <a:gd name="connsiteX1" fmla="*/ 5202754 w 5202754"/>
                <a:gd name="connsiteY1" fmla="*/ 0 h 4572000"/>
                <a:gd name="connsiteX2" fmla="*/ 5202754 w 5202754"/>
                <a:gd name="connsiteY2" fmla="*/ 4572000 h 4572000"/>
                <a:gd name="connsiteX3" fmla="*/ 0 w 5202754"/>
                <a:gd name="connsiteY3" fmla="*/ 4572000 h 4572000"/>
                <a:gd name="connsiteX4" fmla="*/ 0 w 5202754"/>
                <a:gd name="connsiteY4" fmla="*/ 0 h 457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54" h="4572000">
                  <a:moveTo>
                    <a:pt x="0" y="0"/>
                  </a:moveTo>
                  <a:lnTo>
                    <a:pt x="5202754" y="0"/>
                  </a:lnTo>
                  <a:lnTo>
                    <a:pt x="5202754" y="4572000"/>
                  </a:lnTo>
                  <a:lnTo>
                    <a:pt x="0" y="4572000"/>
                  </a:lnTo>
                  <a:lnTo>
                    <a:pt x="0" y="0"/>
                  </a:lnTo>
                  <a:close/>
                </a:path>
              </a:pathLst>
            </a:cu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Dikdörtgen 6"/>
          <p:cNvSpPr/>
          <p:nvPr/>
        </p:nvSpPr>
        <p:spPr>
          <a:xfrm>
            <a:off x="998229" y="1897790"/>
            <a:ext cx="10132431" cy="4247317"/>
          </a:xfrm>
          <a:prstGeom prst="rect">
            <a:avLst/>
          </a:prstGeom>
        </p:spPr>
        <p:txBody>
          <a:bodyPr wrap="square">
            <a:spAutoFit/>
          </a:bodyPr>
          <a:lstStyle/>
          <a:p>
            <a:pPr marL="342900" indent="-342900">
              <a:lnSpc>
                <a:spcPct val="150000"/>
              </a:lnSpc>
              <a:buFont typeface="Wingdings" panose="05000000000000000000" pitchFamily="2" charset="2"/>
              <a:buChar char="v"/>
            </a:pPr>
            <a:r>
              <a:rPr lang="tr-TR" sz="2000" dirty="0" smtClean="0">
                <a:latin typeface="Calibri" panose="020F0502020204030204" pitchFamily="34" charset="0"/>
              </a:rPr>
              <a:t>      E-okul </a:t>
            </a:r>
            <a:r>
              <a:rPr lang="tr-TR" sz="2000" dirty="0">
                <a:latin typeface="Calibri" panose="020F0502020204030204" pitchFamily="34" charset="0"/>
              </a:rPr>
              <a:t>sistemine puanların girilmesinin ardından, sistem tarafından öğrencinin İYEP’e alınıp alınmayacağına ilişkin kararı verecektir.  E-okul sistemi ayrıca İYEP’e alınması gereken öğrencilerin hangi modül veya modüllerden başlayacağını da belirlemektedir</a:t>
            </a:r>
            <a:r>
              <a:rPr lang="tr-TR" sz="2000" dirty="0" smtClean="0">
                <a:latin typeface="Calibri" panose="020F0502020204030204" pitchFamily="34" charset="0"/>
              </a:rPr>
              <a:t>.</a:t>
            </a:r>
          </a:p>
          <a:p>
            <a:pPr marL="342900" indent="-342900">
              <a:lnSpc>
                <a:spcPct val="150000"/>
              </a:lnSpc>
              <a:buFont typeface="Wingdings" panose="05000000000000000000" pitchFamily="2" charset="2"/>
              <a:buChar char="v"/>
            </a:pPr>
            <a:r>
              <a:rPr lang="tr-TR" sz="2000" dirty="0">
                <a:latin typeface="Calibri" panose="020F0502020204030204" pitchFamily="34" charset="0"/>
              </a:rPr>
              <a:t>      Bu işlemlerin zamanında ve eksiksiz yürütülmesinden okul müdürü sorumludur. İYEP’e alınması gerekli görülen öğrenciler, İYEP komisyonuna sunulur ve komisyon tarafından öğrenci grupları belirlenir. Öğrencinin İYEP’e alınıp alınmaması kararına itiraz okul müdürlüğüne yapılır, komisyon tarafından öğrenci yeniden değerlendirilir.</a:t>
            </a:r>
          </a:p>
          <a:p>
            <a:pPr marL="342900" indent="-342900">
              <a:lnSpc>
                <a:spcPct val="150000"/>
              </a:lnSpc>
              <a:buFont typeface="Wingdings" panose="05000000000000000000" pitchFamily="2" charset="2"/>
              <a:buChar char="v"/>
            </a:pPr>
            <a:endParaRPr lang="tr-TR" sz="2000" dirty="0">
              <a:latin typeface="Calibri" panose="020F0502020204030204" pitchFamily="34" charset="0"/>
            </a:endParaRPr>
          </a:p>
          <a:p>
            <a:pPr marL="342900" indent="-342900">
              <a:lnSpc>
                <a:spcPct val="150000"/>
              </a:lnSpc>
              <a:buFont typeface="Wingdings" panose="05000000000000000000" pitchFamily="2" charset="2"/>
              <a:buChar char="v"/>
            </a:pPr>
            <a:endParaRPr lang="tr-TR" sz="2000" dirty="0">
              <a:latin typeface="Calibri" panose="020F0502020204030204" pitchFamily="34" charset="0"/>
            </a:endParaRPr>
          </a:p>
        </p:txBody>
      </p:sp>
      <p:pic>
        <p:nvPicPr>
          <p:cNvPr id="8" name="Picture 4" descr="EXAM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6039" y="1196758"/>
            <a:ext cx="701031" cy="701032"/>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32"/>
          <p:cNvSpPr/>
          <p:nvPr/>
        </p:nvSpPr>
        <p:spPr>
          <a:xfrm>
            <a:off x="724919" y="1232225"/>
            <a:ext cx="3596150" cy="493873"/>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solidFill>
            <a:srgbClr val="004E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4471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theme/theme1.xml><?xml version="1.0" encoding="utf-8"?>
<a:theme xmlns:a="http://schemas.openxmlformats.org/drawingml/2006/main" name="Office 主题">
  <a:themeElements>
    <a:clrScheme name="工大蓝">
      <a:dk1>
        <a:sysClr val="windowText" lastClr="000000"/>
      </a:dk1>
      <a:lt1>
        <a:sysClr val="window" lastClr="FFFFFF"/>
      </a:lt1>
      <a:dk2>
        <a:srgbClr val="44546A"/>
      </a:dk2>
      <a:lt2>
        <a:srgbClr val="E7E6E6"/>
      </a:lt2>
      <a:accent1>
        <a:srgbClr val="0053A3"/>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3321</TotalTime>
  <Words>1493</Words>
  <Application>Microsoft Office PowerPoint</Application>
  <PresentationFormat>Özel</PresentationFormat>
  <Paragraphs>183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主题</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Feyyaz</dc:creator>
  <cp:lastModifiedBy>Samsung pc</cp:lastModifiedBy>
  <cp:revision>795</cp:revision>
  <dcterms:created xsi:type="dcterms:W3CDTF">2015-10-24T01:57:14Z</dcterms:created>
  <dcterms:modified xsi:type="dcterms:W3CDTF">2018-03-26T21:23:35Z</dcterms:modified>
</cp:coreProperties>
</file>