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79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63" r:id="rId16"/>
  </p:sldIdLst>
  <p:sldSz cx="12192000" cy="6858000"/>
  <p:notesSz cx="6721475" cy="98520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85166" autoAdjust="0"/>
  </p:normalViewPr>
  <p:slideViewPr>
    <p:cSldViewPr snapToGrid="0">
      <p:cViewPr>
        <p:scale>
          <a:sx n="50" d="100"/>
          <a:sy n="50" d="100"/>
        </p:scale>
        <p:origin x="-112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6615" y="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243441E8-030A-4741-AE66-6EEBB7AC5313}" type="datetimeFigureOut">
              <a:rPr lang="tr-TR" smtClean="0"/>
              <a:pPr/>
              <a:t>25.3.2018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782" y="4740694"/>
            <a:ext cx="5375911" cy="388062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6615" y="9357840"/>
            <a:ext cx="2913274" cy="49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A4B4934-513B-4960-9D0D-343335BD83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36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DF01-112D-4437-A918-D986FF31F4F3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A522-30CB-45B6-9EFC-27B25A7E376F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23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62DE-EB1B-481E-A8E0-F0CA15B63FA6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2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CBF2-59FE-4682-8907-52782C3D4EB6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09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C614-25BF-4992-BE27-3CA4F1A94B8E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A095-0F5C-47B9-B250-6464554D1C8F}" type="datetime1">
              <a:rPr lang="tr-TR" smtClean="0"/>
              <a:t>25.3.2018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3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9C31-3222-478A-ACB4-B16182AA25E1}" type="datetime1">
              <a:rPr lang="tr-TR" smtClean="0"/>
              <a:t>25.3.2018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47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DFB1-789D-4B93-B49E-D05EEF48B6CE}" type="datetime1">
              <a:rPr lang="tr-TR" smtClean="0"/>
              <a:t>25.3.2018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2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59B-34BA-40DD-8C5D-FE2DE32CB392}" type="datetime1">
              <a:rPr lang="tr-TR" smtClean="0"/>
              <a:t>25.3.2018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r>
              <a:rPr lang="tr-TR" dirty="0" smtClean="0"/>
              <a:t> / 18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0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EE2F-75B4-452E-84DA-0E06E950373F}" type="datetime1">
              <a:rPr lang="tr-TR" smtClean="0"/>
              <a:t>25.3.2018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2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8B8-BE59-43E5-BA91-0BDAA458F776}" type="datetime1">
              <a:rPr lang="tr-TR" smtClean="0"/>
              <a:t>25.3.2018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39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FE53-4F96-4661-9AA7-1BA9846378E5}" type="datetime1">
              <a:rPr lang="tr-TR" smtClean="0"/>
              <a:t>25.3.2018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9735-4242-4435-8C65-38800299BE2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27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2 Başlık"/>
          <p:cNvSpPr txBox="1">
            <a:spLocks/>
          </p:cNvSpPr>
          <p:nvPr/>
        </p:nvSpPr>
        <p:spPr>
          <a:xfrm>
            <a:off x="6512735" y="4650441"/>
            <a:ext cx="4269565" cy="759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000" b="1" dirty="0" smtClean="0">
                <a:solidFill>
                  <a:srgbClr val="6C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Öğrenci Gruplarının Oluşturulması</a:t>
            </a: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4488834" y="4085550"/>
            <a:ext cx="7488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6C0000"/>
                </a:solidFill>
                <a:latin typeface="Cambria" panose="02040503050406030204" pitchFamily="18" charset="0"/>
              </a:rPr>
              <a:t>İLKOKULLARDA YETİŞTİRME PROGRAMI (İYEP)</a:t>
            </a:r>
            <a:endParaRPr lang="tr-TR" sz="2400" b="1" dirty="0">
              <a:solidFill>
                <a:srgbClr val="6C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• Okul genelinde 12’den fazla öğrenci </a:t>
            </a:r>
            <a:r>
              <a:rPr lang="tr-TR" sz="2400" dirty="0" smtClean="0">
                <a:latin typeface="Cambria" panose="02040503050406030204" pitchFamily="18" charset="0"/>
              </a:rPr>
              <a:t>programa dâhil </a:t>
            </a:r>
            <a:r>
              <a:rPr lang="tr-TR" sz="2400" dirty="0">
                <a:latin typeface="Cambria" panose="02040503050406030204" pitchFamily="18" charset="0"/>
              </a:rPr>
              <a:t>olursa ders (Türkçe ve Matematik) </a:t>
            </a:r>
            <a:r>
              <a:rPr lang="tr-TR" sz="2400" dirty="0" smtClean="0">
                <a:latin typeface="Cambria" panose="02040503050406030204" pitchFamily="18" charset="0"/>
              </a:rPr>
              <a:t>ve modüllere </a:t>
            </a:r>
            <a:r>
              <a:rPr lang="tr-TR" sz="2400" dirty="0">
                <a:latin typeface="Cambria" panose="02040503050406030204" pitchFamily="18" charset="0"/>
              </a:rPr>
              <a:t>(Türkçe 1-3 ve Matematik 1-3) </a:t>
            </a:r>
            <a:r>
              <a:rPr lang="tr-TR" sz="2400" dirty="0" smtClean="0">
                <a:latin typeface="Cambria" panose="02040503050406030204" pitchFamily="18" charset="0"/>
              </a:rPr>
              <a:t>göre gruplama </a:t>
            </a:r>
            <a:r>
              <a:rPr lang="tr-TR" sz="2400" dirty="0">
                <a:latin typeface="Cambria" panose="02040503050406030204" pitchFamily="18" charset="0"/>
              </a:rPr>
              <a:t>yapılır.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• Grup oluşturmada </a:t>
            </a:r>
            <a:r>
              <a:rPr lang="tr-TR" sz="2400" dirty="0" err="1">
                <a:latin typeface="Cambria" panose="02040503050406030204" pitchFamily="18" charset="0"/>
              </a:rPr>
              <a:t>zaruriyet</a:t>
            </a:r>
            <a:r>
              <a:rPr lang="tr-TR" sz="2400" dirty="0">
                <a:latin typeface="Cambria" panose="02040503050406030204" pitchFamily="18" charset="0"/>
              </a:rPr>
              <a:t> arz eden </a:t>
            </a:r>
            <a:r>
              <a:rPr lang="tr-TR" sz="2400" dirty="0" smtClean="0">
                <a:latin typeface="Cambria" panose="02040503050406030204" pitchFamily="18" charset="0"/>
              </a:rPr>
              <a:t>durumlar haricinde Grup Oluşturma Tablosuna </a:t>
            </a:r>
            <a:r>
              <a:rPr lang="tr-TR" sz="2400" dirty="0">
                <a:latin typeface="Cambria" panose="02040503050406030204" pitchFamily="18" charset="0"/>
              </a:rPr>
              <a:t>göre işlem yapılır.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10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11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125538"/>
            <a:ext cx="104775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12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938213" y="1322834"/>
            <a:ext cx="10420350" cy="5168454"/>
            <a:chOff x="1039813" y="1322834"/>
            <a:chExt cx="10420350" cy="516845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1322834"/>
              <a:ext cx="10420350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813" y="2643188"/>
              <a:ext cx="10420350" cy="384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2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13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3" name="Grup 2"/>
          <p:cNvGrpSpPr/>
          <p:nvPr/>
        </p:nvGrpSpPr>
        <p:grpSpPr>
          <a:xfrm>
            <a:off x="952498" y="1094234"/>
            <a:ext cx="10317164" cy="5465462"/>
            <a:chOff x="1142999" y="1322834"/>
            <a:chExt cx="10317164" cy="54654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1322834"/>
              <a:ext cx="10317164" cy="132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2625725"/>
              <a:ext cx="10317163" cy="416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0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14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2710867"/>
            <a:ext cx="10467976" cy="130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471613"/>
            <a:ext cx="10467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mtClean="0"/>
              <a:pPr/>
              <a:t>15</a:t>
            </a:fld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 err="1">
                <a:latin typeface="Cambria" panose="02040503050406030204" pitchFamily="18" charset="0"/>
              </a:rPr>
              <a:t>İYEP’e</a:t>
            </a:r>
            <a:r>
              <a:rPr lang="tr-TR" sz="2400" dirty="0">
                <a:latin typeface="Cambria" panose="02040503050406030204" pitchFamily="18" charset="0"/>
              </a:rPr>
              <a:t> dâhil edilecek öğrenciler aşağıdaki </a:t>
            </a:r>
            <a:r>
              <a:rPr lang="tr-TR" sz="2400" dirty="0" smtClean="0">
                <a:latin typeface="Cambria" panose="02040503050406030204" pitchFamily="18" charset="0"/>
              </a:rPr>
              <a:t>işlemlere göre </a:t>
            </a:r>
            <a:r>
              <a:rPr lang="tr-TR" sz="2400" dirty="0">
                <a:latin typeface="Cambria" panose="02040503050406030204" pitchFamily="18" charset="0"/>
              </a:rPr>
              <a:t>belirlenecektir: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• Takvime uygun olarak Bakanlıkça </a:t>
            </a:r>
            <a:r>
              <a:rPr lang="tr-TR" sz="2400" dirty="0" smtClean="0">
                <a:latin typeface="Cambria" panose="02040503050406030204" pitchFamily="18" charset="0"/>
              </a:rPr>
              <a:t>hazırlanan standart </a:t>
            </a:r>
            <a:r>
              <a:rPr lang="tr-TR" sz="2400" dirty="0">
                <a:latin typeface="Cambria" panose="02040503050406030204" pitchFamily="18" charset="0"/>
              </a:rPr>
              <a:t>ölçme araçlarının ilkokul 3 ve 4. </a:t>
            </a:r>
            <a:r>
              <a:rPr lang="tr-TR" sz="2400" dirty="0" smtClean="0">
                <a:latin typeface="Cambria" panose="02040503050406030204" pitchFamily="18" charset="0"/>
              </a:rPr>
              <a:t>sınıfta öğrenim </a:t>
            </a:r>
            <a:r>
              <a:rPr lang="tr-TR" sz="2400" dirty="0">
                <a:latin typeface="Cambria" panose="02040503050406030204" pitchFamily="18" charset="0"/>
              </a:rPr>
              <a:t>gören öğrencilere (özel eğitim tanısı </a:t>
            </a:r>
            <a:r>
              <a:rPr lang="tr-TR" sz="2400" dirty="0" smtClean="0">
                <a:latin typeface="Cambria" panose="02040503050406030204" pitchFamily="18" charset="0"/>
              </a:rPr>
              <a:t>olan öğrenciler </a:t>
            </a:r>
            <a:r>
              <a:rPr lang="tr-TR" sz="2400" dirty="0">
                <a:latin typeface="Cambria" panose="02040503050406030204" pitchFamily="18" charset="0"/>
              </a:rPr>
              <a:t>hariç) uygulanması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• Sınıf öğretmeni tarafından öğrencilere </a:t>
            </a:r>
            <a:r>
              <a:rPr lang="tr-TR" sz="2400" dirty="0" smtClean="0">
                <a:latin typeface="Cambria" panose="02040503050406030204" pitchFamily="18" charset="0"/>
              </a:rPr>
              <a:t>ölçme araçlarının </a:t>
            </a:r>
            <a:r>
              <a:rPr lang="tr-TR" sz="2400" dirty="0">
                <a:latin typeface="Cambria" panose="02040503050406030204" pitchFamily="18" charset="0"/>
              </a:rPr>
              <a:t>uygulanarak veri girişlerinin İYEP </a:t>
            </a:r>
            <a:r>
              <a:rPr lang="tr-TR" sz="2400" dirty="0" smtClean="0">
                <a:latin typeface="Cambria" panose="02040503050406030204" pitchFamily="18" charset="0"/>
              </a:rPr>
              <a:t>Modülüne işlenmesi</a:t>
            </a: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• e-Okul üzerinden </a:t>
            </a:r>
            <a:r>
              <a:rPr lang="tr-TR" sz="2400" dirty="0" err="1">
                <a:latin typeface="Cambria" panose="02040503050406030204" pitchFamily="18" charset="0"/>
              </a:rPr>
              <a:t>İYEP’e</a:t>
            </a:r>
            <a:r>
              <a:rPr lang="tr-TR" sz="2400" dirty="0">
                <a:latin typeface="Cambria" panose="02040503050406030204" pitchFamily="18" charset="0"/>
              </a:rPr>
              <a:t> dahil edilen </a:t>
            </a:r>
            <a:r>
              <a:rPr lang="tr-TR" sz="2400" dirty="0" smtClean="0">
                <a:latin typeface="Cambria" panose="02040503050406030204" pitchFamily="18" charset="0"/>
              </a:rPr>
              <a:t>öğrencilerin belirlenmesi</a:t>
            </a: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 smtClean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2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Öğrenci belirleme sürecinde aşağıdaki ilkelere </a:t>
            </a:r>
            <a:r>
              <a:rPr lang="tr-TR" sz="2400" dirty="0" smtClean="0">
                <a:latin typeface="Cambria" panose="02040503050406030204" pitchFamily="18" charset="0"/>
              </a:rPr>
              <a:t>dikkat edilecektir:</a:t>
            </a: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1. Programa alınacak öğrencilerin belirlenme </a:t>
            </a:r>
            <a:r>
              <a:rPr lang="tr-TR" sz="2400" dirty="0" smtClean="0">
                <a:latin typeface="Cambria" panose="02040503050406030204" pitchFamily="18" charset="0"/>
              </a:rPr>
              <a:t>sürecinde İlkokullarda </a:t>
            </a:r>
            <a:r>
              <a:rPr lang="tr-TR" sz="2400" dirty="0">
                <a:latin typeface="Cambria" panose="02040503050406030204" pitchFamily="18" charset="0"/>
              </a:rPr>
              <a:t>Yetiştirme Türkçe ve </a:t>
            </a:r>
            <a:r>
              <a:rPr lang="tr-TR" sz="2400" dirty="0" smtClean="0">
                <a:latin typeface="Cambria" panose="02040503050406030204" pitchFamily="18" charset="0"/>
              </a:rPr>
              <a:t>Matematik Programında </a:t>
            </a:r>
            <a:r>
              <a:rPr lang="tr-TR" sz="2400" dirty="0">
                <a:latin typeface="Cambria" panose="02040503050406030204" pitchFamily="18" charset="0"/>
              </a:rPr>
              <a:t>yer alan kazanımlar </a:t>
            </a:r>
            <a:r>
              <a:rPr lang="tr-TR" sz="2400" dirty="0" smtClean="0">
                <a:latin typeface="Cambria" panose="02040503050406030204" pitchFamily="18" charset="0"/>
              </a:rPr>
              <a:t>doğrultusunda Millî </a:t>
            </a:r>
            <a:r>
              <a:rPr lang="tr-TR" sz="2400" dirty="0">
                <a:latin typeface="Cambria" panose="02040503050406030204" pitchFamily="18" charset="0"/>
              </a:rPr>
              <a:t>Eğitim Bakanlığınca hazırlanmış öğrenci </a:t>
            </a:r>
            <a:r>
              <a:rPr lang="tr-TR" sz="2400" dirty="0" smtClean="0">
                <a:latin typeface="Cambria" panose="02040503050406030204" pitchFamily="18" charset="0"/>
              </a:rPr>
              <a:t>belirleme araçları </a:t>
            </a:r>
            <a:r>
              <a:rPr lang="tr-TR" sz="2400" dirty="0">
                <a:latin typeface="Cambria" panose="02040503050406030204" pitchFamily="18" charset="0"/>
              </a:rPr>
              <a:t>kullanılır.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2. </a:t>
            </a:r>
            <a:r>
              <a:rPr lang="tr-TR" sz="2400" dirty="0">
                <a:latin typeface="Cambria" panose="02040503050406030204" pitchFamily="18" charset="0"/>
              </a:rPr>
              <a:t>A</a:t>
            </a:r>
            <a:r>
              <a:rPr lang="tr-TR" sz="2400" dirty="0" smtClean="0">
                <a:latin typeface="Cambria" panose="02040503050406030204" pitchFamily="18" charset="0"/>
              </a:rPr>
              <a:t>raçlar </a:t>
            </a:r>
            <a:r>
              <a:rPr lang="tr-TR" sz="2400" dirty="0">
                <a:latin typeface="Cambria" panose="02040503050406030204" pitchFamily="18" charset="0"/>
              </a:rPr>
              <a:t>Milli Eğitim </a:t>
            </a:r>
            <a:r>
              <a:rPr lang="tr-TR" sz="2400" dirty="0" smtClean="0">
                <a:latin typeface="Cambria" panose="02040503050406030204" pitchFamily="18" charset="0"/>
              </a:rPr>
              <a:t>Bakanlığı’nca hazırlanacak </a:t>
            </a:r>
            <a:r>
              <a:rPr lang="tr-TR" sz="2400" dirty="0">
                <a:latin typeface="Cambria" panose="02040503050406030204" pitchFamily="18" charset="0"/>
              </a:rPr>
              <a:t>ve belirlenen tarih aralığında </a:t>
            </a:r>
            <a:r>
              <a:rPr lang="tr-TR" sz="2400" dirty="0" smtClean="0">
                <a:latin typeface="Cambria" panose="02040503050406030204" pitchFamily="18" charset="0"/>
              </a:rPr>
              <a:t>okullar tarafından uygulanacaktır.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3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Cambria" panose="02040503050406030204" pitchFamily="18" charset="0"/>
              </a:rPr>
              <a:t>3. Öğrenci </a:t>
            </a:r>
            <a:r>
              <a:rPr lang="tr-TR" sz="2400" dirty="0">
                <a:latin typeface="Cambria" panose="02040503050406030204" pitchFamily="18" charset="0"/>
              </a:rPr>
              <a:t>belirleme araçları İl/İlçe Milli Eğitim Müdürlüklerinin </a:t>
            </a:r>
            <a:r>
              <a:rPr lang="tr-TR" sz="2400" dirty="0" smtClean="0">
                <a:latin typeface="Cambria" panose="02040503050406030204" pitchFamily="18" charset="0"/>
              </a:rPr>
              <a:t>koordinasyonunda</a:t>
            </a:r>
            <a:r>
              <a:rPr lang="tr-TR" sz="2400" dirty="0">
                <a:latin typeface="Cambria" panose="02040503050406030204" pitchFamily="18" charset="0"/>
              </a:rPr>
              <a:t>, kurum müdür/müdür yardımcılarının gözetiminde dersi okutan sınıf öğretmeni tarafından </a:t>
            </a:r>
            <a:r>
              <a:rPr lang="tr-TR" sz="2400" dirty="0" smtClean="0">
                <a:latin typeface="Cambria" panose="02040503050406030204" pitchFamily="18" charset="0"/>
              </a:rPr>
              <a:t>uygulanır.</a:t>
            </a: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4. Değerlendirme araçlarının maddelerine </a:t>
            </a:r>
            <a:r>
              <a:rPr lang="tr-TR" sz="2400" dirty="0" smtClean="0">
                <a:latin typeface="Cambria" panose="02040503050406030204" pitchFamily="18" charset="0"/>
              </a:rPr>
              <a:t>öğrencilerin verdikleri </a:t>
            </a:r>
            <a:r>
              <a:rPr lang="tr-TR" sz="2400" dirty="0">
                <a:latin typeface="Cambria" panose="02040503050406030204" pitchFamily="18" charset="0"/>
              </a:rPr>
              <a:t>cevaplar, sınıf öğretmeni </a:t>
            </a:r>
            <a:r>
              <a:rPr lang="tr-TR" sz="2400" dirty="0" smtClean="0">
                <a:latin typeface="Cambria" panose="02040503050406030204" pitchFamily="18" charset="0"/>
              </a:rPr>
              <a:t>tarafından e-Okul </a:t>
            </a:r>
            <a:r>
              <a:rPr lang="tr-TR" sz="2400" dirty="0">
                <a:latin typeface="Cambria" panose="02040503050406030204" pitchFamily="18" charset="0"/>
              </a:rPr>
              <a:t>Yönetim Bilgi Sistemi İYEP </a:t>
            </a:r>
            <a:r>
              <a:rPr lang="tr-TR" sz="2400" dirty="0" smtClean="0">
                <a:latin typeface="Cambria" panose="02040503050406030204" pitchFamily="18" charset="0"/>
              </a:rPr>
              <a:t>İşlemleri Modülüne </a:t>
            </a:r>
            <a:r>
              <a:rPr lang="tr-TR" sz="2400" dirty="0">
                <a:latin typeface="Cambria" panose="02040503050406030204" pitchFamily="18" charset="0"/>
              </a:rPr>
              <a:t>işlenir.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5. Programa dâhil edilecek öğrenci listesi, </a:t>
            </a:r>
            <a:r>
              <a:rPr lang="tr-TR" sz="2400" dirty="0" smtClean="0">
                <a:latin typeface="Cambria" panose="02040503050406030204" pitchFamily="18" charset="0"/>
              </a:rPr>
              <a:t>alınması gereken </a:t>
            </a:r>
            <a:r>
              <a:rPr lang="tr-TR" sz="2400" dirty="0">
                <a:latin typeface="Cambria" panose="02040503050406030204" pitchFamily="18" charset="0"/>
              </a:rPr>
              <a:t>ders ve modül seviyeleriyle birlikte </a:t>
            </a:r>
            <a:r>
              <a:rPr lang="tr-TR" sz="2400" dirty="0" smtClean="0">
                <a:latin typeface="Cambria" panose="02040503050406030204" pitchFamily="18" charset="0"/>
              </a:rPr>
              <a:t>Kurum Müdürünce </a:t>
            </a:r>
            <a:r>
              <a:rPr lang="tr-TR" sz="2400" dirty="0">
                <a:latin typeface="Cambria" panose="02040503050406030204" pitchFamily="18" charset="0"/>
              </a:rPr>
              <a:t>İYEP İşlemleri Modülünden alınır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  <a:endParaRPr lang="tr-TR" sz="24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4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6. Özel eğitim tanısı olan öğrenciler </a:t>
            </a:r>
            <a:r>
              <a:rPr lang="tr-TR" sz="2400" dirty="0" smtClean="0">
                <a:latin typeface="Cambria" panose="02040503050406030204" pitchFamily="18" charset="0"/>
              </a:rPr>
              <a:t>değerlendirme sürecine </a:t>
            </a:r>
            <a:r>
              <a:rPr lang="tr-TR" sz="2400" dirty="0">
                <a:latin typeface="Cambria" panose="02040503050406030204" pitchFamily="18" charset="0"/>
              </a:rPr>
              <a:t>dâhil </a:t>
            </a:r>
            <a:r>
              <a:rPr lang="tr-TR" sz="2400" dirty="0" smtClean="0">
                <a:latin typeface="Cambria" panose="02040503050406030204" pitchFamily="18" charset="0"/>
              </a:rPr>
              <a:t>edilmez; </a:t>
            </a:r>
            <a:r>
              <a:rPr lang="tr-TR" sz="2400" dirty="0">
                <a:latin typeface="Cambria" panose="02040503050406030204" pitchFamily="18" charset="0"/>
              </a:rPr>
              <a:t>ancak özel </a:t>
            </a:r>
            <a:r>
              <a:rPr lang="tr-TR" sz="2400" dirty="0" smtClean="0">
                <a:latin typeface="Cambria" panose="02040503050406030204" pitchFamily="18" charset="0"/>
              </a:rPr>
              <a:t>öğretime ihtiyacı </a:t>
            </a:r>
            <a:r>
              <a:rPr lang="tr-TR" sz="2400" dirty="0">
                <a:latin typeface="Cambria" panose="02040503050406030204" pitchFamily="18" charset="0"/>
              </a:rPr>
              <a:t>olan öğrencilerin dışındaki ilkokul 3 ve </a:t>
            </a:r>
            <a:r>
              <a:rPr lang="tr-TR" sz="2400" dirty="0" smtClean="0">
                <a:latin typeface="Cambria" panose="02040503050406030204" pitchFamily="18" charset="0"/>
              </a:rPr>
              <a:t>4. sınıfında </a:t>
            </a:r>
            <a:r>
              <a:rPr lang="tr-TR" sz="2400" dirty="0">
                <a:latin typeface="Cambria" panose="02040503050406030204" pitchFamily="18" charset="0"/>
              </a:rPr>
              <a:t>öğrenim gören tüm öğrencilere </a:t>
            </a:r>
            <a:r>
              <a:rPr lang="tr-TR" sz="2400" dirty="0" smtClean="0">
                <a:latin typeface="Cambria" panose="02040503050406030204" pitchFamily="18" charset="0"/>
              </a:rPr>
              <a:t>uygulanır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7. Standart değerlendirme araçları </a:t>
            </a:r>
            <a:r>
              <a:rPr lang="tr-TR" sz="2400" dirty="0" err="1">
                <a:latin typeface="Cambria" panose="02040503050406030204" pitchFamily="18" charset="0"/>
              </a:rPr>
              <a:t>İYEP’e</a:t>
            </a:r>
            <a:r>
              <a:rPr lang="tr-TR" sz="2400" dirty="0">
                <a:latin typeface="Cambria" panose="02040503050406030204" pitchFamily="18" charset="0"/>
              </a:rPr>
              <a:t> alınacak öğrencilerin tespiti, derse giren sınıf öğretmeni tarafından </a:t>
            </a:r>
            <a:r>
              <a:rPr lang="tr-TR" sz="2400" dirty="0" smtClean="0">
                <a:latin typeface="Cambria" panose="02040503050406030204" pitchFamily="18" charset="0"/>
              </a:rPr>
              <a:t>yapılır, </a:t>
            </a:r>
            <a:r>
              <a:rPr lang="tr-TR" sz="2400" dirty="0">
                <a:latin typeface="Cambria" panose="02040503050406030204" pitchFamily="18" charset="0"/>
              </a:rPr>
              <a:t>araçların zamanında, eksiksiz ve usulünce </a:t>
            </a:r>
            <a:r>
              <a:rPr lang="tr-TR" sz="2400" dirty="0" smtClean="0">
                <a:latin typeface="Cambria" panose="02040503050406030204" pitchFamily="18" charset="0"/>
              </a:rPr>
              <a:t>uygulanmasından </a:t>
            </a:r>
            <a:r>
              <a:rPr lang="tr-TR" sz="2400" dirty="0">
                <a:latin typeface="Cambria" panose="02040503050406030204" pitchFamily="18" charset="0"/>
              </a:rPr>
              <a:t>okul müdürü </a:t>
            </a:r>
            <a:r>
              <a:rPr lang="tr-TR" sz="2400" dirty="0" smtClean="0">
                <a:latin typeface="Cambria" panose="02040503050406030204" pitchFamily="18" charset="0"/>
              </a:rPr>
              <a:t>sorumludur.</a:t>
            </a:r>
            <a:endParaRPr lang="tr-TR" sz="24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5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8. Öğrencinin </a:t>
            </a:r>
            <a:r>
              <a:rPr lang="tr-TR" sz="2400" dirty="0" err="1">
                <a:latin typeface="Cambria" panose="02040503050406030204" pitchFamily="18" charset="0"/>
              </a:rPr>
              <a:t>İYEP’e</a:t>
            </a:r>
            <a:r>
              <a:rPr lang="tr-TR" sz="2400" dirty="0">
                <a:latin typeface="Cambria" panose="02040503050406030204" pitchFamily="18" charset="0"/>
              </a:rPr>
              <a:t> alınıp alınmaması </a:t>
            </a:r>
            <a:r>
              <a:rPr lang="tr-TR" sz="2400" dirty="0" smtClean="0">
                <a:latin typeface="Cambria" panose="02040503050406030204" pitchFamily="18" charset="0"/>
              </a:rPr>
              <a:t>kararına itiraz </a:t>
            </a:r>
            <a:r>
              <a:rPr lang="tr-TR" sz="2400" dirty="0">
                <a:latin typeface="Cambria" panose="02040503050406030204" pitchFamily="18" charset="0"/>
              </a:rPr>
              <a:t>okul müdürlüğüne yapılacak, itirazlar </a:t>
            </a:r>
            <a:r>
              <a:rPr lang="tr-TR" sz="2400" dirty="0" smtClean="0">
                <a:latin typeface="Cambria" panose="02040503050406030204" pitchFamily="18" charset="0"/>
              </a:rPr>
              <a:t>il/ilçe komisyonlarınca </a:t>
            </a:r>
            <a:r>
              <a:rPr lang="tr-TR" sz="2400" dirty="0">
                <a:latin typeface="Cambria" panose="02040503050406030204" pitchFamily="18" charset="0"/>
              </a:rPr>
              <a:t>karara </a:t>
            </a:r>
            <a:r>
              <a:rPr lang="tr-TR" sz="2400" dirty="0" smtClean="0">
                <a:latin typeface="Cambria" panose="02040503050406030204" pitchFamily="18" charset="0"/>
              </a:rPr>
              <a:t>bağlanır.</a:t>
            </a:r>
            <a:endParaRPr lang="tr-TR" sz="2400" dirty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9. 3. sınıfta </a:t>
            </a:r>
            <a:r>
              <a:rPr lang="tr-TR" sz="2400" dirty="0" err="1">
                <a:latin typeface="Cambria" panose="02040503050406030204" pitchFamily="18" charset="0"/>
              </a:rPr>
              <a:t>İYEP’e</a:t>
            </a:r>
            <a:r>
              <a:rPr lang="tr-TR" sz="2400" dirty="0">
                <a:latin typeface="Cambria" panose="02040503050406030204" pitchFamily="18" charset="0"/>
              </a:rPr>
              <a:t> devam edip kazanımları </a:t>
            </a:r>
            <a:r>
              <a:rPr lang="tr-TR" sz="2400" dirty="0" smtClean="0">
                <a:latin typeface="Cambria" panose="02040503050406030204" pitchFamily="18" charset="0"/>
              </a:rPr>
              <a:t>edinemeyen öğrenciler, </a:t>
            </a:r>
            <a:r>
              <a:rPr lang="tr-TR" sz="2400" dirty="0">
                <a:latin typeface="Cambria" panose="02040503050406030204" pitchFamily="18" charset="0"/>
              </a:rPr>
              <a:t>4. sınıfta </a:t>
            </a:r>
            <a:r>
              <a:rPr lang="tr-TR" sz="2400" dirty="0" smtClean="0">
                <a:latin typeface="Cambria" panose="02040503050406030204" pitchFamily="18" charset="0"/>
              </a:rPr>
              <a:t>öğrenci belirleme </a:t>
            </a:r>
            <a:r>
              <a:rPr lang="tr-TR" sz="2400" dirty="0" smtClean="0">
                <a:latin typeface="Cambria" panose="02040503050406030204" pitchFamily="18" charset="0"/>
              </a:rPr>
              <a:t>aracı </a:t>
            </a:r>
            <a:r>
              <a:rPr lang="tr-TR" sz="2400" dirty="0" smtClean="0">
                <a:latin typeface="Cambria" panose="02040503050406030204" pitchFamily="18" charset="0"/>
              </a:rPr>
              <a:t>uygulanmaksızın </a:t>
            </a:r>
            <a:r>
              <a:rPr lang="tr-TR" sz="2400" dirty="0">
                <a:latin typeface="Cambria" panose="02040503050406030204" pitchFamily="18" charset="0"/>
              </a:rPr>
              <a:t>programa dâhil edilebilir. </a:t>
            </a:r>
            <a:endParaRPr lang="tr-TR" sz="2400" dirty="0" smtClean="0">
              <a:latin typeface="Cambria" panose="020405030504060302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Cambria" panose="02040503050406030204" pitchFamily="18" charset="0"/>
              </a:rPr>
              <a:t>10. Programa </a:t>
            </a:r>
            <a:r>
              <a:rPr lang="tr-TR" sz="2400" dirty="0">
                <a:latin typeface="Cambria" panose="02040503050406030204" pitchFamily="18" charset="0"/>
              </a:rPr>
              <a:t>dâhil olup nakil veya başka </a:t>
            </a:r>
            <a:r>
              <a:rPr lang="tr-TR" sz="2400" dirty="0" smtClean="0">
                <a:latin typeface="Cambria" panose="02040503050406030204" pitchFamily="18" charset="0"/>
              </a:rPr>
              <a:t>sebeplerle okul </a:t>
            </a:r>
            <a:r>
              <a:rPr lang="tr-TR" sz="2400" dirty="0">
                <a:latin typeface="Cambria" panose="02040503050406030204" pitchFamily="18" charset="0"/>
              </a:rPr>
              <a:t>değiştiren öğrenciler için aynı modül </a:t>
            </a:r>
            <a:r>
              <a:rPr lang="tr-TR" sz="2400" dirty="0" smtClean="0">
                <a:latin typeface="Cambria" panose="02040503050406030204" pitchFamily="18" charset="0"/>
              </a:rPr>
              <a:t>seviyesinden programa </a:t>
            </a:r>
            <a:r>
              <a:rPr lang="tr-TR" sz="2400" dirty="0">
                <a:latin typeface="Cambria" panose="02040503050406030204" pitchFamily="18" charset="0"/>
              </a:rPr>
              <a:t>devam </a:t>
            </a:r>
            <a:r>
              <a:rPr lang="tr-TR" sz="2400" dirty="0" smtClean="0">
                <a:latin typeface="Cambria" panose="02040503050406030204" pitchFamily="18" charset="0"/>
              </a:rPr>
              <a:t>edilir.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6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Cambria" panose="02040503050406030204" pitchFamily="18" charset="0"/>
              </a:rPr>
              <a:t>11. Herhangi </a:t>
            </a:r>
            <a:r>
              <a:rPr lang="tr-TR" sz="2400" dirty="0">
                <a:latin typeface="Cambria" panose="02040503050406030204" pitchFamily="18" charset="0"/>
              </a:rPr>
              <a:t>bir sebeple takvim dâhilinde değerlendirme araçları uygulanamayan öğrencilere </a:t>
            </a:r>
            <a:r>
              <a:rPr lang="tr-TR" sz="2400" dirty="0" smtClean="0">
                <a:latin typeface="Cambria" panose="02040503050406030204" pitchFamily="18" charset="0"/>
              </a:rPr>
              <a:t>öğrenci belirleme araçları </a:t>
            </a:r>
            <a:r>
              <a:rPr lang="tr-TR" sz="2400" dirty="0">
                <a:latin typeface="Cambria" panose="02040503050406030204" pitchFamily="18" charset="0"/>
              </a:rPr>
              <a:t>uygulanarak uygun olduğu modül seviyesinden programa dâhil edilir.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12. Programda izlemeye yönelik </a:t>
            </a:r>
            <a:r>
              <a:rPr lang="tr-TR" sz="2400" dirty="0" smtClean="0">
                <a:latin typeface="Cambria" panose="02040503050406030204" pitchFamily="18" charset="0"/>
              </a:rPr>
              <a:t>değerlendirme yapılarak </a:t>
            </a:r>
            <a:r>
              <a:rPr lang="tr-TR" sz="2400" dirty="0">
                <a:latin typeface="Cambria" panose="02040503050406030204" pitchFamily="18" charset="0"/>
              </a:rPr>
              <a:t>kazanımları edinen </a:t>
            </a:r>
            <a:r>
              <a:rPr lang="tr-TR" sz="2400" dirty="0" smtClean="0">
                <a:latin typeface="Cambria" panose="02040503050406030204" pitchFamily="18" charset="0"/>
              </a:rPr>
              <a:t>öğrenciler, </a:t>
            </a:r>
            <a:r>
              <a:rPr lang="tr-TR" sz="2400" dirty="0">
                <a:latin typeface="Cambria" panose="02040503050406030204" pitchFamily="18" charset="0"/>
              </a:rPr>
              <a:t>sınıf </a:t>
            </a:r>
            <a:r>
              <a:rPr lang="tr-TR" sz="2400" dirty="0" smtClean="0">
                <a:latin typeface="Cambria" panose="02040503050406030204" pitchFamily="18" charset="0"/>
              </a:rPr>
              <a:t>öğretmeninin teklifi </a:t>
            </a:r>
            <a:r>
              <a:rPr lang="tr-TR" sz="2400" dirty="0">
                <a:latin typeface="Cambria" panose="02040503050406030204" pitchFamily="18" charset="0"/>
              </a:rPr>
              <a:t>okul komisyonunun kararıyla </a:t>
            </a:r>
            <a:r>
              <a:rPr lang="tr-TR" sz="2400" dirty="0" smtClean="0">
                <a:latin typeface="Cambria" panose="02040503050406030204" pitchFamily="18" charset="0"/>
              </a:rPr>
              <a:t>program dışına </a:t>
            </a:r>
            <a:r>
              <a:rPr lang="tr-TR" sz="2400" dirty="0">
                <a:latin typeface="Cambria" panose="02040503050406030204" pitchFamily="18" charset="0"/>
              </a:rPr>
              <a:t>çıkarılacaktır.</a:t>
            </a:r>
            <a:endParaRPr lang="tr-TR" sz="20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7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PROGRAMA KATILACAK ÖĞRENCİLERİN BELİRLENMESİ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Programda bireysel öğrenme ihtiyacı, </a:t>
            </a:r>
            <a:r>
              <a:rPr lang="tr-TR" sz="2400" dirty="0" smtClean="0">
                <a:latin typeface="Cambria" panose="02040503050406030204" pitchFamily="18" charset="0"/>
              </a:rPr>
              <a:t>bireysel öğrenme </a:t>
            </a:r>
            <a:r>
              <a:rPr lang="tr-TR" sz="2400" dirty="0">
                <a:latin typeface="Cambria" panose="02040503050406030204" pitchFamily="18" charset="0"/>
              </a:rPr>
              <a:t>hızını dikkate alan bir yaklaşımın </a:t>
            </a:r>
            <a:r>
              <a:rPr lang="tr-TR" sz="2400" dirty="0" smtClean="0">
                <a:latin typeface="Cambria" panose="02040503050406030204" pitchFamily="18" charset="0"/>
              </a:rPr>
              <a:t>benimsenmesi, </a:t>
            </a:r>
            <a:r>
              <a:rPr lang="tr-TR" sz="2400" dirty="0" err="1" smtClean="0">
                <a:latin typeface="Cambria" panose="02040503050406030204" pitchFamily="18" charset="0"/>
              </a:rPr>
              <a:t>psiko</a:t>
            </a:r>
            <a:r>
              <a:rPr lang="tr-TR" sz="2400" dirty="0" smtClean="0">
                <a:latin typeface="Cambria" panose="02040503050406030204" pitchFamily="18" charset="0"/>
              </a:rPr>
              <a:t>-sosyal </a:t>
            </a:r>
            <a:r>
              <a:rPr lang="tr-TR" sz="2400" dirty="0">
                <a:latin typeface="Cambria" panose="02040503050406030204" pitchFamily="18" charset="0"/>
              </a:rPr>
              <a:t>destek hizmeti </a:t>
            </a:r>
            <a:r>
              <a:rPr lang="tr-TR" sz="2400" dirty="0" smtClean="0">
                <a:latin typeface="Cambria" panose="02040503050406030204" pitchFamily="18" charset="0"/>
              </a:rPr>
              <a:t>verilmesi nedeniyle </a:t>
            </a:r>
            <a:r>
              <a:rPr lang="tr-TR" sz="2400" dirty="0">
                <a:latin typeface="Cambria" panose="02040503050406030204" pitchFamily="18" charset="0"/>
              </a:rPr>
              <a:t>bir grubu oluşturan öğrenci </a:t>
            </a:r>
            <a:r>
              <a:rPr lang="tr-TR" sz="2400" dirty="0" smtClean="0">
                <a:latin typeface="Cambria" panose="02040503050406030204" pitchFamily="18" charset="0"/>
              </a:rPr>
              <a:t>sayısının, zorunluluk </a:t>
            </a:r>
            <a:r>
              <a:rPr lang="tr-TR" sz="2400" dirty="0">
                <a:latin typeface="Cambria" panose="02040503050406030204" pitchFamily="18" charset="0"/>
              </a:rPr>
              <a:t>hali dışında, 6’yı aşmaması önem </a:t>
            </a:r>
            <a:r>
              <a:rPr lang="tr-TR" sz="2400" dirty="0" smtClean="0">
                <a:latin typeface="Cambria" panose="02040503050406030204" pitchFamily="18" charset="0"/>
              </a:rPr>
              <a:t>arz etmektedir.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>
                <a:latin typeface="Cambria" panose="02040503050406030204" pitchFamily="18" charset="0"/>
              </a:rPr>
              <a:t>Okul komisyonunca, okul genelinde programa alınacak öğrenciler, sayı öncelikli </a:t>
            </a:r>
            <a:r>
              <a:rPr lang="tr-TR" sz="2400" dirty="0" smtClean="0">
                <a:latin typeface="Cambria" panose="02040503050406030204" pitchFamily="18" charset="0"/>
              </a:rPr>
              <a:t>olmak üzere, sırasıyla</a:t>
            </a:r>
            <a:r>
              <a:rPr lang="tr-TR" sz="2400" dirty="0">
                <a:latin typeface="Cambria" panose="02040503050406030204" pitchFamily="18" charset="0"/>
              </a:rPr>
              <a:t>, alınması gereken dersler ve modül seviyeleri dikkate alınarak İYEP </a:t>
            </a:r>
            <a:r>
              <a:rPr lang="tr-TR" sz="2400" dirty="0" smtClean="0">
                <a:latin typeface="Cambria" panose="02040503050406030204" pitchFamily="18" charset="0"/>
              </a:rPr>
              <a:t>Öğrenci Grup/grupları oluşturulur</a:t>
            </a:r>
            <a:r>
              <a:rPr lang="tr-TR" sz="2400" dirty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8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8789" y="1142314"/>
            <a:ext cx="10515600" cy="40144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Cambria" panose="02040503050406030204" pitchFamily="18" charset="0"/>
              </a:rPr>
              <a:t>Zaman, mekân, insan kaynağının </a:t>
            </a:r>
            <a:r>
              <a:rPr lang="tr-TR" sz="2400" dirty="0" err="1">
                <a:latin typeface="Cambria" panose="02040503050406030204" pitchFamily="18" charset="0"/>
              </a:rPr>
              <a:t>vb</a:t>
            </a:r>
            <a:r>
              <a:rPr lang="tr-TR" sz="2400" dirty="0">
                <a:latin typeface="Cambria" panose="02040503050406030204" pitchFamily="18" charset="0"/>
              </a:rPr>
              <a:t> uygun </a:t>
            </a:r>
            <a:r>
              <a:rPr lang="tr-TR" sz="2400" dirty="0" smtClean="0">
                <a:latin typeface="Cambria" panose="02040503050406030204" pitchFamily="18" charset="0"/>
              </a:rPr>
              <a:t>olması durumunda </a:t>
            </a:r>
            <a:r>
              <a:rPr lang="tr-TR" sz="2400" dirty="0">
                <a:latin typeface="Cambria" panose="02040503050406030204" pitchFamily="18" charset="0"/>
              </a:rPr>
              <a:t>bir grup, 1-6 (en fazla 6) </a:t>
            </a:r>
            <a:r>
              <a:rPr lang="tr-TR" sz="2400" dirty="0" smtClean="0">
                <a:latin typeface="Cambria" panose="02040503050406030204" pitchFamily="18" charset="0"/>
              </a:rPr>
              <a:t>öğrenciden oluşmalıdır</a:t>
            </a:r>
            <a:r>
              <a:rPr lang="tr-TR" sz="2400" dirty="0">
                <a:latin typeface="Cambria" panose="02040503050406030204" pitchFamily="18" charset="0"/>
              </a:rPr>
              <a:t>. (Sözü edilen </a:t>
            </a:r>
            <a:r>
              <a:rPr lang="tr-TR" sz="2400" dirty="0" smtClean="0">
                <a:latin typeface="Cambria" panose="02040503050406030204" pitchFamily="18" charset="0"/>
              </a:rPr>
              <a:t>imkânların uygun </a:t>
            </a:r>
            <a:r>
              <a:rPr lang="tr-TR" sz="2400" dirty="0">
                <a:latin typeface="Cambria" panose="02040503050406030204" pitchFamily="18" charset="0"/>
              </a:rPr>
              <a:t>olmaması durumunda bir gruptaki </a:t>
            </a:r>
            <a:r>
              <a:rPr lang="tr-TR" sz="2400" dirty="0" smtClean="0">
                <a:latin typeface="Cambria" panose="02040503050406030204" pitchFamily="18" charset="0"/>
              </a:rPr>
              <a:t>öğrenci sayısı </a:t>
            </a:r>
            <a:r>
              <a:rPr lang="tr-TR" sz="2400" dirty="0">
                <a:latin typeface="Cambria" panose="02040503050406030204" pitchFamily="18" charset="0"/>
              </a:rPr>
              <a:t>10 öğrenciye kadar artırılabilir.)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ambria" panose="02040503050406030204" pitchFamily="18" charset="0"/>
              </a:rPr>
              <a:t>Öğrenci </a:t>
            </a:r>
            <a:r>
              <a:rPr lang="tr-TR" sz="2400" dirty="0">
                <a:latin typeface="Cambria" panose="02040503050406030204" pitchFamily="18" charset="0"/>
              </a:rPr>
              <a:t>sayısının birden fazla grup </a:t>
            </a:r>
            <a:r>
              <a:rPr lang="tr-TR" sz="2400" dirty="0" smtClean="0">
                <a:latin typeface="Cambria" panose="02040503050406030204" pitchFamily="18" charset="0"/>
              </a:rPr>
              <a:t>oluşturmaya imkân </a:t>
            </a:r>
            <a:r>
              <a:rPr lang="tr-TR" sz="2400" dirty="0">
                <a:latin typeface="Cambria" panose="02040503050406030204" pitchFamily="18" charset="0"/>
              </a:rPr>
              <a:t>vermesi halinde, gruplar ders ve </a:t>
            </a:r>
            <a:r>
              <a:rPr lang="tr-TR" sz="2400" dirty="0" smtClean="0">
                <a:latin typeface="Cambria" panose="02040503050406030204" pitchFamily="18" charset="0"/>
              </a:rPr>
              <a:t>modül seviyelerine </a:t>
            </a:r>
            <a:r>
              <a:rPr lang="tr-TR" sz="2400" dirty="0">
                <a:latin typeface="Cambria" panose="02040503050406030204" pitchFamily="18" charset="0"/>
              </a:rPr>
              <a:t>uygun şekilde oluşturulur.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ambria" panose="02040503050406030204" pitchFamily="18" charset="0"/>
              </a:rPr>
              <a:t>Okul </a:t>
            </a:r>
            <a:r>
              <a:rPr lang="tr-TR" sz="2400" dirty="0">
                <a:latin typeface="Cambria" panose="02040503050406030204" pitchFamily="18" charset="0"/>
              </a:rPr>
              <a:t>genelinde 6’dan fazla öğrenci </a:t>
            </a:r>
            <a:r>
              <a:rPr lang="tr-TR" sz="2400" dirty="0" smtClean="0">
                <a:latin typeface="Cambria" panose="02040503050406030204" pitchFamily="18" charset="0"/>
              </a:rPr>
              <a:t>programa dâhil </a:t>
            </a:r>
            <a:r>
              <a:rPr lang="tr-TR" sz="2400" dirty="0">
                <a:latin typeface="Cambria" panose="02040503050406030204" pitchFamily="18" charset="0"/>
              </a:rPr>
              <a:t>olursa ikinci grup açılır ve bu </a:t>
            </a:r>
            <a:r>
              <a:rPr lang="tr-TR" sz="2400" dirty="0" smtClean="0">
                <a:latin typeface="Cambria" panose="02040503050406030204" pitchFamily="18" charset="0"/>
              </a:rPr>
              <a:t>durumda dersler </a:t>
            </a:r>
            <a:r>
              <a:rPr lang="tr-TR" sz="2400" dirty="0">
                <a:latin typeface="Cambria" panose="02040503050406030204" pitchFamily="18" charset="0"/>
              </a:rPr>
              <a:t>(Türkçe ve Matematik) dikkate </a:t>
            </a:r>
            <a:r>
              <a:rPr lang="tr-TR" sz="2400" dirty="0" smtClean="0">
                <a:latin typeface="Cambria" panose="02040503050406030204" pitchFamily="18" charset="0"/>
              </a:rPr>
              <a:t>alınarak gruplama </a:t>
            </a:r>
            <a:r>
              <a:rPr lang="tr-TR" sz="2400" dirty="0">
                <a:latin typeface="Cambria" panose="02040503050406030204" pitchFamily="18" charset="0"/>
              </a:rPr>
              <a:t>yapılır</a:t>
            </a:r>
            <a:r>
              <a:rPr lang="tr-TR" sz="2400" dirty="0" smtClean="0">
                <a:latin typeface="Cambria" panose="02040503050406030204" pitchFamily="18" charset="0"/>
              </a:rPr>
              <a:t>.</a:t>
            </a:r>
            <a:endParaRPr lang="tr-TR" sz="2400" dirty="0">
              <a:latin typeface="Cambria" panose="02040503050406030204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9735-4242-4435-8C65-38800299BE2A}" type="slidenum">
              <a:rPr lang="tr-TR" sz="1400" smtClean="0">
                <a:solidFill>
                  <a:schemeClr val="tx1"/>
                </a:solidFill>
              </a:rPr>
              <a:pPr/>
              <a:t>9</a:t>
            </a:fld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0" y="266481"/>
            <a:ext cx="118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ÖĞRENCİ GRUPLARININ OLUŞTURULMASI</a:t>
            </a:r>
            <a:endParaRPr lang="tr-T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591</Words>
  <Application>Microsoft Office PowerPoint</Application>
  <PresentationFormat>Özel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Fatih BAYRAK</dc:creator>
  <cp:lastModifiedBy>Metin CIFTCI</cp:lastModifiedBy>
  <cp:revision>190</cp:revision>
  <cp:lastPrinted>2016-08-24T14:50:28Z</cp:lastPrinted>
  <dcterms:created xsi:type="dcterms:W3CDTF">2016-03-01T07:59:13Z</dcterms:created>
  <dcterms:modified xsi:type="dcterms:W3CDTF">2018-03-25T19:20:27Z</dcterms:modified>
</cp:coreProperties>
</file>